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4"/>
  </p:notesMasterIdLst>
  <p:handoutMasterIdLst>
    <p:handoutMasterId r:id="rId15"/>
  </p:handoutMasterIdLst>
  <p:sldIdLst>
    <p:sldId id="336" r:id="rId2"/>
    <p:sldId id="292" r:id="rId3"/>
    <p:sldId id="311" r:id="rId4"/>
    <p:sldId id="339" r:id="rId5"/>
    <p:sldId id="340" r:id="rId6"/>
    <p:sldId id="337" r:id="rId7"/>
    <p:sldId id="312" r:id="rId8"/>
    <p:sldId id="314" r:id="rId9"/>
    <p:sldId id="338" r:id="rId10"/>
    <p:sldId id="341" r:id="rId11"/>
    <p:sldId id="342" r:id="rId12"/>
    <p:sldId id="310" r:id="rId13"/>
  </p:sldIdLst>
  <p:sldSz cx="9144000" cy="6858000" type="screen4x3"/>
  <p:notesSz cx="7315200" cy="9601200"/>
  <p:defaultTextStyle>
    <a:defPPr>
      <a:defRPr lang="en-US"/>
    </a:defPPr>
    <a:lvl1pPr algn="l" rtl="0" eaLnBrk="0" fontAlgn="base" hangingPunct="0">
      <a:spcBef>
        <a:spcPct val="0"/>
      </a:spcBef>
      <a:spcAft>
        <a:spcPct val="0"/>
      </a:spcAft>
      <a:defRPr sz="3200" kern="1200">
        <a:solidFill>
          <a:schemeClr val="bg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3200" kern="1200">
        <a:solidFill>
          <a:schemeClr val="bg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3200" kern="1200">
        <a:solidFill>
          <a:schemeClr val="bg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3200" kern="1200">
        <a:solidFill>
          <a:schemeClr val="bg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3200" kern="1200">
        <a:solidFill>
          <a:schemeClr val="bg1"/>
        </a:solidFill>
        <a:latin typeface="Times New Roman" panose="02020603050405020304" pitchFamily="18" charset="0"/>
        <a:ea typeface="+mn-ea"/>
        <a:cs typeface="+mn-cs"/>
      </a:defRPr>
    </a:lvl5pPr>
    <a:lvl6pPr marL="2286000" algn="l" defTabSz="914400" rtl="0" eaLnBrk="1" latinLnBrk="0" hangingPunct="1">
      <a:defRPr sz="3200" kern="1200">
        <a:solidFill>
          <a:schemeClr val="bg1"/>
        </a:solidFill>
        <a:latin typeface="Times New Roman" panose="02020603050405020304" pitchFamily="18" charset="0"/>
        <a:ea typeface="+mn-ea"/>
        <a:cs typeface="+mn-cs"/>
      </a:defRPr>
    </a:lvl6pPr>
    <a:lvl7pPr marL="2743200" algn="l" defTabSz="914400" rtl="0" eaLnBrk="1" latinLnBrk="0" hangingPunct="1">
      <a:defRPr sz="3200" kern="1200">
        <a:solidFill>
          <a:schemeClr val="bg1"/>
        </a:solidFill>
        <a:latin typeface="Times New Roman" panose="02020603050405020304" pitchFamily="18" charset="0"/>
        <a:ea typeface="+mn-ea"/>
        <a:cs typeface="+mn-cs"/>
      </a:defRPr>
    </a:lvl7pPr>
    <a:lvl8pPr marL="3200400" algn="l" defTabSz="914400" rtl="0" eaLnBrk="1" latinLnBrk="0" hangingPunct="1">
      <a:defRPr sz="3200" kern="1200">
        <a:solidFill>
          <a:schemeClr val="bg1"/>
        </a:solidFill>
        <a:latin typeface="Times New Roman" panose="02020603050405020304" pitchFamily="18" charset="0"/>
        <a:ea typeface="+mn-ea"/>
        <a:cs typeface="+mn-cs"/>
      </a:defRPr>
    </a:lvl8pPr>
    <a:lvl9pPr marL="3657600" algn="l" defTabSz="914400" rtl="0" eaLnBrk="1" latinLnBrk="0" hangingPunct="1">
      <a:defRPr sz="3200" kern="1200">
        <a:solidFill>
          <a:schemeClr val="bg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FF99"/>
    <a:srgbClr val="003300"/>
    <a:srgbClr val="FFFFCC"/>
    <a:srgbClr val="00CC00"/>
    <a:srgbClr val="00FF00"/>
    <a:srgbClr val="FF7C80"/>
    <a:srgbClr val="33CCCC"/>
    <a:srgbClr val="00FF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65" autoAdjust="0"/>
    <p:restoredTop sz="89163" autoAdjust="0"/>
  </p:normalViewPr>
  <p:slideViewPr>
    <p:cSldViewPr snapToGrid="0">
      <p:cViewPr varScale="1">
        <p:scale>
          <a:sx n="76" d="100"/>
          <a:sy n="76" d="100"/>
        </p:scale>
        <p:origin x="1242" y="90"/>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5" d="100"/>
          <a:sy n="55" d="100"/>
        </p:scale>
        <p:origin x="272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9746"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a:defRPr sz="1300">
                <a:solidFill>
                  <a:schemeClr val="tx1"/>
                </a:solidFill>
              </a:defRPr>
            </a:lvl1pPr>
          </a:lstStyle>
          <a:p>
            <a:pPr>
              <a:defRPr/>
            </a:pPr>
            <a:endParaRPr lang="it-IT" altLang="en-US"/>
          </a:p>
        </p:txBody>
      </p:sp>
      <p:sp>
        <p:nvSpPr>
          <p:cNvPr id="159747" name="Rectangle 3"/>
          <p:cNvSpPr>
            <a:spLocks noGrp="1" noChangeArrowheads="1"/>
          </p:cNvSpPr>
          <p:nvPr>
            <p:ph type="dt" sz="quarter" idx="1"/>
          </p:nvPr>
        </p:nvSpPr>
        <p:spPr bwMode="auto">
          <a:xfrm>
            <a:off x="4144963" y="0"/>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a:defRPr sz="1300">
                <a:solidFill>
                  <a:schemeClr val="tx1"/>
                </a:solidFill>
              </a:defRPr>
            </a:lvl1pPr>
          </a:lstStyle>
          <a:p>
            <a:pPr>
              <a:defRPr/>
            </a:pPr>
            <a:endParaRPr lang="it-IT" altLang="en-US"/>
          </a:p>
        </p:txBody>
      </p:sp>
      <p:sp>
        <p:nvSpPr>
          <p:cNvPr id="159748" name="Rectangle 4"/>
          <p:cNvSpPr>
            <a:spLocks noGrp="1" noChangeArrowheads="1"/>
          </p:cNvSpPr>
          <p:nvPr>
            <p:ph type="ftr" sz="quarter" idx="2"/>
          </p:nvPr>
        </p:nvSpPr>
        <p:spPr bwMode="auto">
          <a:xfrm>
            <a:off x="0" y="9121775"/>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a:defRPr sz="1300">
                <a:solidFill>
                  <a:schemeClr val="tx1"/>
                </a:solidFill>
              </a:defRPr>
            </a:lvl1pPr>
          </a:lstStyle>
          <a:p>
            <a:pPr>
              <a:defRPr/>
            </a:pPr>
            <a:endParaRPr lang="it-IT" altLang="en-US"/>
          </a:p>
        </p:txBody>
      </p:sp>
      <p:sp>
        <p:nvSpPr>
          <p:cNvPr id="159749" name="Rectangle 5"/>
          <p:cNvSpPr>
            <a:spLocks noGrp="1" noChangeArrowheads="1"/>
          </p:cNvSpPr>
          <p:nvPr>
            <p:ph type="sldNum" sz="quarter" idx="3"/>
          </p:nvPr>
        </p:nvSpPr>
        <p:spPr bwMode="auto">
          <a:xfrm>
            <a:off x="4144963" y="9121775"/>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a:defRPr sz="1300">
                <a:solidFill>
                  <a:schemeClr val="tx1"/>
                </a:solidFill>
              </a:defRPr>
            </a:lvl1pPr>
          </a:lstStyle>
          <a:p>
            <a:pPr>
              <a:defRPr/>
            </a:pPr>
            <a:fld id="{C4A2042A-21FB-4C40-9596-8D2AA80C2370}" type="slidenum">
              <a:rPr lang="it-IT" altLang="en-US"/>
              <a:pPr>
                <a:defRPr/>
              </a:pPr>
              <a:t>‹#›</a:t>
            </a:fld>
            <a:endParaRPr lang="it-IT" altLang="en-US"/>
          </a:p>
        </p:txBody>
      </p:sp>
    </p:spTree>
    <p:extLst>
      <p:ext uri="{BB962C8B-B14F-4D97-AF65-F5344CB8AC3E}">
        <p14:creationId xmlns:p14="http://schemas.microsoft.com/office/powerpoint/2010/main" val="32638357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a:defRPr sz="1300">
                <a:solidFill>
                  <a:schemeClr val="tx1"/>
                </a:solidFill>
              </a:defRPr>
            </a:lvl1pPr>
          </a:lstStyle>
          <a:p>
            <a:pPr>
              <a:defRPr/>
            </a:pPr>
            <a:endParaRPr lang="it-IT" altLang="en-US"/>
          </a:p>
        </p:txBody>
      </p:sp>
      <p:sp>
        <p:nvSpPr>
          <p:cNvPr id="53251" name="Rectangle 3"/>
          <p:cNvSpPr>
            <a:spLocks noGrp="1" noChangeArrowheads="1"/>
          </p:cNvSpPr>
          <p:nvPr>
            <p:ph type="dt" idx="1"/>
          </p:nvPr>
        </p:nvSpPr>
        <p:spPr bwMode="auto">
          <a:xfrm>
            <a:off x="4144963" y="0"/>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a:defRPr sz="1300">
                <a:solidFill>
                  <a:schemeClr val="tx1"/>
                </a:solidFill>
              </a:defRPr>
            </a:lvl1pPr>
          </a:lstStyle>
          <a:p>
            <a:pPr>
              <a:defRPr/>
            </a:pPr>
            <a:endParaRPr lang="it-IT" altLang="en-US"/>
          </a:p>
        </p:txBody>
      </p:sp>
      <p:sp>
        <p:nvSpPr>
          <p:cNvPr id="307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3253" name="Rectangle 5"/>
          <p:cNvSpPr>
            <a:spLocks noGrp="1" noChangeArrowheads="1"/>
          </p:cNvSpPr>
          <p:nvPr>
            <p:ph type="body" sz="quarter" idx="3"/>
          </p:nvPr>
        </p:nvSpPr>
        <p:spPr bwMode="auto">
          <a:xfrm>
            <a:off x="974725" y="4560888"/>
            <a:ext cx="5365750"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it-IT" altLang="en-US" noProof="0" smtClean="0"/>
              <a:t>Fare clic per modificare gli stili del testo dello schema</a:t>
            </a:r>
          </a:p>
          <a:p>
            <a:pPr lvl="1"/>
            <a:r>
              <a:rPr lang="it-IT" altLang="en-US" noProof="0" smtClean="0"/>
              <a:t>Secondo livello</a:t>
            </a:r>
          </a:p>
          <a:p>
            <a:pPr lvl="2"/>
            <a:r>
              <a:rPr lang="it-IT" altLang="en-US" noProof="0" smtClean="0"/>
              <a:t>Terzo livello</a:t>
            </a:r>
          </a:p>
          <a:p>
            <a:pPr lvl="3"/>
            <a:r>
              <a:rPr lang="it-IT" altLang="en-US" noProof="0" smtClean="0"/>
              <a:t>Quarto livello</a:t>
            </a:r>
          </a:p>
          <a:p>
            <a:pPr lvl="4"/>
            <a:r>
              <a:rPr lang="it-IT" altLang="en-US" noProof="0" smtClean="0"/>
              <a:t>Quinto livello</a:t>
            </a:r>
          </a:p>
        </p:txBody>
      </p:sp>
      <p:sp>
        <p:nvSpPr>
          <p:cNvPr id="53254" name="Rectangle 6"/>
          <p:cNvSpPr>
            <a:spLocks noGrp="1" noChangeArrowheads="1"/>
          </p:cNvSpPr>
          <p:nvPr>
            <p:ph type="ftr" sz="quarter" idx="4"/>
          </p:nvPr>
        </p:nvSpPr>
        <p:spPr bwMode="auto">
          <a:xfrm>
            <a:off x="0" y="9121775"/>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a:defRPr sz="1300">
                <a:solidFill>
                  <a:schemeClr val="tx1"/>
                </a:solidFill>
              </a:defRPr>
            </a:lvl1pPr>
          </a:lstStyle>
          <a:p>
            <a:pPr>
              <a:defRPr/>
            </a:pPr>
            <a:endParaRPr lang="it-IT" altLang="en-US"/>
          </a:p>
        </p:txBody>
      </p:sp>
      <p:sp>
        <p:nvSpPr>
          <p:cNvPr id="53255" name="Rectangle 7"/>
          <p:cNvSpPr>
            <a:spLocks noGrp="1" noChangeArrowheads="1"/>
          </p:cNvSpPr>
          <p:nvPr>
            <p:ph type="sldNum" sz="quarter" idx="5"/>
          </p:nvPr>
        </p:nvSpPr>
        <p:spPr bwMode="auto">
          <a:xfrm>
            <a:off x="4144963" y="9121775"/>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a:defRPr sz="1300">
                <a:solidFill>
                  <a:schemeClr val="tx1"/>
                </a:solidFill>
              </a:defRPr>
            </a:lvl1pPr>
          </a:lstStyle>
          <a:p>
            <a:pPr>
              <a:defRPr/>
            </a:pPr>
            <a:fld id="{4621DD07-EDF9-41DA-943C-73848DFEECDE}" type="slidenum">
              <a:rPr lang="it-IT" altLang="en-US"/>
              <a:pPr>
                <a:defRPr/>
              </a:pPr>
              <a:t>‹#›</a:t>
            </a:fld>
            <a:endParaRPr lang="it-IT" altLang="en-US"/>
          </a:p>
        </p:txBody>
      </p:sp>
    </p:spTree>
    <p:extLst>
      <p:ext uri="{BB962C8B-B14F-4D97-AF65-F5344CB8AC3E}">
        <p14:creationId xmlns:p14="http://schemas.microsoft.com/office/powerpoint/2010/main" val="32517620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invGray">
          <a:xfrm>
            <a:off x="8809038" y="0"/>
            <a:ext cx="334962" cy="6858000"/>
          </a:xfrm>
          <a:prstGeom prst="rect">
            <a:avLst/>
          </a:pr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US"/>
          </a:p>
        </p:txBody>
      </p:sp>
      <p:sp>
        <p:nvSpPr>
          <p:cNvPr id="5" name="Freeform 3"/>
          <p:cNvSpPr>
            <a:spLocks/>
          </p:cNvSpPr>
          <p:nvPr/>
        </p:nvSpPr>
        <p:spPr bwMode="white">
          <a:xfrm>
            <a:off x="-9525" y="4489450"/>
            <a:ext cx="5754688" cy="2368550"/>
          </a:xfrm>
          <a:custGeom>
            <a:avLst/>
            <a:gdLst>
              <a:gd name="T0" fmla="*/ 0 w 3625"/>
              <a:gd name="T1" fmla="*/ 2147483646 h 1492"/>
              <a:gd name="T2" fmla="*/ 0 w 3625"/>
              <a:gd name="T3" fmla="*/ 0 h 1492"/>
              <a:gd name="T4" fmla="*/ 2147483646 w 3625"/>
              <a:gd name="T5" fmla="*/ 2147483646 h 1492"/>
              <a:gd name="T6" fmla="*/ 2147483646 w 3625"/>
              <a:gd name="T7" fmla="*/ 2147483646 h 1492"/>
              <a:gd name="T8" fmla="*/ 2147483646 w 3625"/>
              <a:gd name="T9" fmla="*/ 2147483646 h 1492"/>
              <a:gd name="T10" fmla="*/ 2147483646 w 3625"/>
              <a:gd name="T11" fmla="*/ 2147483646 h 1492"/>
              <a:gd name="T12" fmla="*/ 2147483646 w 3625"/>
              <a:gd name="T13" fmla="*/ 2147483646 h 1492"/>
              <a:gd name="T14" fmla="*/ 2147483646 w 3625"/>
              <a:gd name="T15" fmla="*/ 2147483646 h 1492"/>
              <a:gd name="T16" fmla="*/ 2147483646 w 3625"/>
              <a:gd name="T17" fmla="*/ 2147483646 h 1492"/>
              <a:gd name="T18" fmla="*/ 2147483646 w 3625"/>
              <a:gd name="T19" fmla="*/ 2147483646 h 1492"/>
              <a:gd name="T20" fmla="*/ 2147483646 w 3625"/>
              <a:gd name="T21" fmla="*/ 2147483646 h 1492"/>
              <a:gd name="T22" fmla="*/ 2147483646 w 3625"/>
              <a:gd name="T23" fmla="*/ 2147483646 h 1492"/>
              <a:gd name="T24" fmla="*/ 2147483646 w 3625"/>
              <a:gd name="T25" fmla="*/ 2147483646 h 1492"/>
              <a:gd name="T26" fmla="*/ 2147483646 w 3625"/>
              <a:gd name="T27" fmla="*/ 2147483646 h 1492"/>
              <a:gd name="T28" fmla="*/ 2147483646 w 3625"/>
              <a:gd name="T29" fmla="*/ 2147483646 h 1492"/>
              <a:gd name="T30" fmla="*/ 2147483646 w 3625"/>
              <a:gd name="T31" fmla="*/ 2147483646 h 1492"/>
              <a:gd name="T32" fmla="*/ 2147483646 w 3625"/>
              <a:gd name="T33" fmla="*/ 2147483646 h 1492"/>
              <a:gd name="T34" fmla="*/ 2147483646 w 3625"/>
              <a:gd name="T35" fmla="*/ 2147483646 h 1492"/>
              <a:gd name="T36" fmla="*/ 2147483646 w 3625"/>
              <a:gd name="T37" fmla="*/ 2147483646 h 1492"/>
              <a:gd name="T38" fmla="*/ 2147483646 w 3625"/>
              <a:gd name="T39" fmla="*/ 2147483646 h 1492"/>
              <a:gd name="T40" fmla="*/ 2147483646 w 3625"/>
              <a:gd name="T41" fmla="*/ 2147483646 h 1492"/>
              <a:gd name="T42" fmla="*/ 2147483646 w 3625"/>
              <a:gd name="T43" fmla="*/ 2147483646 h 1492"/>
              <a:gd name="T44" fmla="*/ 2147483646 w 3625"/>
              <a:gd name="T45" fmla="*/ 2147483646 h 1492"/>
              <a:gd name="T46" fmla="*/ 2147483646 w 3625"/>
              <a:gd name="T47" fmla="*/ 2147483646 h 1492"/>
              <a:gd name="T48" fmla="*/ 2147483646 w 3625"/>
              <a:gd name="T49" fmla="*/ 2147483646 h 1492"/>
              <a:gd name="T50" fmla="*/ 2147483646 w 3625"/>
              <a:gd name="T51" fmla="*/ 2147483646 h 1492"/>
              <a:gd name="T52" fmla="*/ 0 w 3625"/>
              <a:gd name="T53" fmla="*/ 2147483646 h 14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 name="Freeform 4"/>
          <p:cNvSpPr>
            <a:spLocks/>
          </p:cNvSpPr>
          <p:nvPr/>
        </p:nvSpPr>
        <p:spPr bwMode="white">
          <a:xfrm>
            <a:off x="0" y="3817938"/>
            <a:ext cx="8164513" cy="3019425"/>
          </a:xfrm>
          <a:custGeom>
            <a:avLst/>
            <a:gdLst>
              <a:gd name="T0" fmla="*/ 2147483646 w 5143"/>
              <a:gd name="T1" fmla="*/ 2147483646 h 1902"/>
              <a:gd name="T2" fmla="*/ 2147483646 w 5143"/>
              <a:gd name="T3" fmla="*/ 2147483646 h 1902"/>
              <a:gd name="T4" fmla="*/ 2147483646 w 5143"/>
              <a:gd name="T5" fmla="*/ 2147483646 h 1902"/>
              <a:gd name="T6" fmla="*/ 2147483646 w 5143"/>
              <a:gd name="T7" fmla="*/ 2147483646 h 1902"/>
              <a:gd name="T8" fmla="*/ 2147483646 w 5143"/>
              <a:gd name="T9" fmla="*/ 2147483646 h 1902"/>
              <a:gd name="T10" fmla="*/ 2147483646 w 5143"/>
              <a:gd name="T11" fmla="*/ 2147483646 h 1902"/>
              <a:gd name="T12" fmla="*/ 2147483646 w 5143"/>
              <a:gd name="T13" fmla="*/ 2147483646 h 1902"/>
              <a:gd name="T14" fmla="*/ 2147483646 w 5143"/>
              <a:gd name="T15" fmla="*/ 2147483646 h 1902"/>
              <a:gd name="T16" fmla="*/ 2147483646 w 5143"/>
              <a:gd name="T17" fmla="*/ 2147483646 h 1902"/>
              <a:gd name="T18" fmla="*/ 2147483646 w 5143"/>
              <a:gd name="T19" fmla="*/ 2147483646 h 1902"/>
              <a:gd name="T20" fmla="*/ 2147483646 w 5143"/>
              <a:gd name="T21" fmla="*/ 2147483646 h 1902"/>
              <a:gd name="T22" fmla="*/ 0 w 5143"/>
              <a:gd name="T23" fmla="*/ 0 h 1902"/>
              <a:gd name="T24" fmla="*/ 0 w 5143"/>
              <a:gd name="T25" fmla="*/ 2147483646 h 1902"/>
              <a:gd name="T26" fmla="*/ 0 w 5143"/>
              <a:gd name="T27" fmla="*/ 2147483646 h 1902"/>
              <a:gd name="T28" fmla="*/ 0 w 5143"/>
              <a:gd name="T29" fmla="*/ 2147483646 h 1902"/>
              <a:gd name="T30" fmla="*/ 0 w 5143"/>
              <a:gd name="T31" fmla="*/ 2147483646 h 1902"/>
              <a:gd name="T32" fmla="*/ 2147483646 w 5143"/>
              <a:gd name="T33" fmla="*/ 2147483646 h 1902"/>
              <a:gd name="T34" fmla="*/ 2147483646 w 5143"/>
              <a:gd name="T35" fmla="*/ 2147483646 h 1902"/>
              <a:gd name="T36" fmla="*/ 2147483646 w 5143"/>
              <a:gd name="T37" fmla="*/ 2147483646 h 1902"/>
              <a:gd name="T38" fmla="*/ 2147483646 w 5143"/>
              <a:gd name="T39" fmla="*/ 2147483646 h 1902"/>
              <a:gd name="T40" fmla="*/ 2147483646 w 5143"/>
              <a:gd name="T41" fmla="*/ 2147483646 h 1902"/>
              <a:gd name="T42" fmla="*/ 2147483646 w 5143"/>
              <a:gd name="T43" fmla="*/ 2147483646 h 1902"/>
              <a:gd name="T44" fmla="*/ 2147483646 w 5143"/>
              <a:gd name="T45" fmla="*/ 2147483646 h 1902"/>
              <a:gd name="T46" fmla="*/ 2147483646 w 5143"/>
              <a:gd name="T47" fmla="*/ 2147483646 h 1902"/>
              <a:gd name="T48" fmla="*/ 2147483646 w 5143"/>
              <a:gd name="T49" fmla="*/ 2147483646 h 1902"/>
              <a:gd name="T50" fmla="*/ 2147483646 w 5143"/>
              <a:gd name="T51" fmla="*/ 2147483646 h 1902"/>
              <a:gd name="T52" fmla="*/ 2147483646 w 5143"/>
              <a:gd name="T53" fmla="*/ 2147483646 h 1902"/>
              <a:gd name="T54" fmla="*/ 2147483646 w 5143"/>
              <a:gd name="T55" fmla="*/ 2147483646 h 1902"/>
              <a:gd name="T56" fmla="*/ 2147483646 w 5143"/>
              <a:gd name="T57" fmla="*/ 2147483646 h 1902"/>
              <a:gd name="T58" fmla="*/ 2147483646 w 5143"/>
              <a:gd name="T59" fmla="*/ 2147483646 h 1902"/>
              <a:gd name="T60" fmla="*/ 2147483646 w 5143"/>
              <a:gd name="T61" fmla="*/ 2147483646 h 1902"/>
              <a:gd name="T62" fmla="*/ 2147483646 w 5143"/>
              <a:gd name="T63" fmla="*/ 2147483646 h 1902"/>
              <a:gd name="T64" fmla="*/ 2147483646 w 5143"/>
              <a:gd name="T65" fmla="*/ 2147483646 h 1902"/>
              <a:gd name="T66" fmla="*/ 2147483646 w 5143"/>
              <a:gd name="T67" fmla="*/ 2147483646 h 1902"/>
              <a:gd name="T68" fmla="*/ 2147483646 w 5143"/>
              <a:gd name="T69" fmla="*/ 2147483646 h 1902"/>
              <a:gd name="T70" fmla="*/ 2147483646 w 5143"/>
              <a:gd name="T71" fmla="*/ 2147483646 h 1902"/>
              <a:gd name="T72" fmla="*/ 2147483646 w 5143"/>
              <a:gd name="T73" fmla="*/ 2147483646 h 1902"/>
              <a:gd name="T74" fmla="*/ 2147483646 w 5143"/>
              <a:gd name="T75" fmla="*/ 2147483646 h 1902"/>
              <a:gd name="T76" fmla="*/ 2147483646 w 5143"/>
              <a:gd name="T77" fmla="*/ 2147483646 h 1902"/>
              <a:gd name="T78" fmla="*/ 2147483646 w 5143"/>
              <a:gd name="T79" fmla="*/ 2147483646 h 1902"/>
              <a:gd name="T80" fmla="*/ 2147483646 w 5143"/>
              <a:gd name="T81" fmla="*/ 2147483646 h 1902"/>
              <a:gd name="T82" fmla="*/ 2147483646 w 5143"/>
              <a:gd name="T83" fmla="*/ 2147483646 h 1902"/>
              <a:gd name="T84" fmla="*/ 2147483646 w 5143"/>
              <a:gd name="T85" fmla="*/ 2147483646 h 1902"/>
              <a:gd name="T86" fmla="*/ 2147483646 w 5143"/>
              <a:gd name="T87" fmla="*/ 2147483646 h 1902"/>
              <a:gd name="T88" fmla="*/ 2147483646 w 5143"/>
              <a:gd name="T89" fmla="*/ 2147483646 h 1902"/>
              <a:gd name="T90" fmla="*/ 2147483646 w 5143"/>
              <a:gd name="T91" fmla="*/ 2147483646 h 1902"/>
              <a:gd name="T92" fmla="*/ 2147483646 w 5143"/>
              <a:gd name="T93" fmla="*/ 2147483646 h 190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 name="Freeform 5"/>
          <p:cNvSpPr>
            <a:spLocks/>
          </p:cNvSpPr>
          <p:nvPr/>
        </p:nvSpPr>
        <p:spPr bwMode="white">
          <a:xfrm>
            <a:off x="0" y="3146425"/>
            <a:ext cx="9144000" cy="3690938"/>
          </a:xfrm>
          <a:custGeom>
            <a:avLst/>
            <a:gdLst>
              <a:gd name="T0" fmla="*/ 0 w 5760"/>
              <a:gd name="T1" fmla="*/ 0 h 2325"/>
              <a:gd name="T2" fmla="*/ 0 w 5760"/>
              <a:gd name="T3" fmla="*/ 2147483646 h 2325"/>
              <a:gd name="T4" fmla="*/ 2147483646 w 5760"/>
              <a:gd name="T5" fmla="*/ 2147483646 h 2325"/>
              <a:gd name="T6" fmla="*/ 2147483646 w 5760"/>
              <a:gd name="T7" fmla="*/ 2147483646 h 2325"/>
              <a:gd name="T8" fmla="*/ 2147483646 w 5760"/>
              <a:gd name="T9" fmla="*/ 2147483646 h 2325"/>
              <a:gd name="T10" fmla="*/ 2147483646 w 5760"/>
              <a:gd name="T11" fmla="*/ 2147483646 h 2325"/>
              <a:gd name="T12" fmla="*/ 2147483646 w 5760"/>
              <a:gd name="T13" fmla="*/ 2147483646 h 2325"/>
              <a:gd name="T14" fmla="*/ 2147483646 w 5760"/>
              <a:gd name="T15" fmla="*/ 2147483646 h 2325"/>
              <a:gd name="T16" fmla="*/ 2147483646 w 5760"/>
              <a:gd name="T17" fmla="*/ 2147483646 h 2325"/>
              <a:gd name="T18" fmla="*/ 2147483646 w 5760"/>
              <a:gd name="T19" fmla="*/ 2147483646 h 2325"/>
              <a:gd name="T20" fmla="*/ 2147483646 w 5760"/>
              <a:gd name="T21" fmla="*/ 2147483646 h 2325"/>
              <a:gd name="T22" fmla="*/ 2147483646 w 5760"/>
              <a:gd name="T23" fmla="*/ 2147483646 h 2325"/>
              <a:gd name="T24" fmla="*/ 2147483646 w 5760"/>
              <a:gd name="T25" fmla="*/ 2147483646 h 2325"/>
              <a:gd name="T26" fmla="*/ 2147483646 w 5760"/>
              <a:gd name="T27" fmla="*/ 2147483646 h 2325"/>
              <a:gd name="T28" fmla="*/ 2147483646 w 5760"/>
              <a:gd name="T29" fmla="*/ 2147483646 h 2325"/>
              <a:gd name="T30" fmla="*/ 2147483646 w 5760"/>
              <a:gd name="T31" fmla="*/ 2147483646 h 2325"/>
              <a:gd name="T32" fmla="*/ 2147483646 w 5760"/>
              <a:gd name="T33" fmla="*/ 2147483646 h 2325"/>
              <a:gd name="T34" fmla="*/ 2147483646 w 5760"/>
              <a:gd name="T35" fmla="*/ 2147483646 h 2325"/>
              <a:gd name="T36" fmla="*/ 2147483646 w 5760"/>
              <a:gd name="T37" fmla="*/ 2147483646 h 2325"/>
              <a:gd name="T38" fmla="*/ 2147483646 w 5760"/>
              <a:gd name="T39" fmla="*/ 2147483646 h 2325"/>
              <a:gd name="T40" fmla="*/ 2147483646 w 5760"/>
              <a:gd name="T41" fmla="*/ 2147483646 h 2325"/>
              <a:gd name="T42" fmla="*/ 2147483646 w 5760"/>
              <a:gd name="T43" fmla="*/ 2147483646 h 2325"/>
              <a:gd name="T44" fmla="*/ 2147483646 w 5760"/>
              <a:gd name="T45" fmla="*/ 2147483646 h 2325"/>
              <a:gd name="T46" fmla="*/ 2147483646 w 5760"/>
              <a:gd name="T47" fmla="*/ 2147483646 h 2325"/>
              <a:gd name="T48" fmla="*/ 2147483646 w 5760"/>
              <a:gd name="T49" fmla="*/ 2147483646 h 2325"/>
              <a:gd name="T50" fmla="*/ 2147483646 w 5760"/>
              <a:gd name="T51" fmla="*/ 2147483646 h 2325"/>
              <a:gd name="T52" fmla="*/ 2147483646 w 5760"/>
              <a:gd name="T53" fmla="*/ 2147483646 h 2325"/>
              <a:gd name="T54" fmla="*/ 2147483646 w 5760"/>
              <a:gd name="T55" fmla="*/ 2147483646 h 2325"/>
              <a:gd name="T56" fmla="*/ 2147483646 w 5760"/>
              <a:gd name="T57" fmla="*/ 2147483646 h 2325"/>
              <a:gd name="T58" fmla="*/ 2147483646 w 5760"/>
              <a:gd name="T59" fmla="*/ 2147483646 h 2325"/>
              <a:gd name="T60" fmla="*/ 2147483646 w 5760"/>
              <a:gd name="T61" fmla="*/ 2147483646 h 2325"/>
              <a:gd name="T62" fmla="*/ 2147483646 w 5760"/>
              <a:gd name="T63" fmla="*/ 2147483646 h 2325"/>
              <a:gd name="T64" fmla="*/ 2147483646 w 5760"/>
              <a:gd name="T65" fmla="*/ 2147483646 h 2325"/>
              <a:gd name="T66" fmla="*/ 2147483646 w 5760"/>
              <a:gd name="T67" fmla="*/ 2147483646 h 2325"/>
              <a:gd name="T68" fmla="*/ 2147483646 w 5760"/>
              <a:gd name="T69" fmla="*/ 2147483646 h 2325"/>
              <a:gd name="T70" fmla="*/ 2147483646 w 5760"/>
              <a:gd name="T71" fmla="*/ 2147483646 h 2325"/>
              <a:gd name="T72" fmla="*/ 2147483646 w 5760"/>
              <a:gd name="T73" fmla="*/ 2147483646 h 2325"/>
              <a:gd name="T74" fmla="*/ 2147483646 w 5760"/>
              <a:gd name="T75" fmla="*/ 2147483646 h 2325"/>
              <a:gd name="T76" fmla="*/ 2147483646 w 5760"/>
              <a:gd name="T77" fmla="*/ 2147483646 h 2325"/>
              <a:gd name="T78" fmla="*/ 2147483646 w 5760"/>
              <a:gd name="T79" fmla="*/ 2147483646 h 2325"/>
              <a:gd name="T80" fmla="*/ 2147483646 w 5760"/>
              <a:gd name="T81" fmla="*/ 2147483646 h 2325"/>
              <a:gd name="T82" fmla="*/ 2147483646 w 5760"/>
              <a:gd name="T83" fmla="*/ 2147483646 h 2325"/>
              <a:gd name="T84" fmla="*/ 2147483646 w 5760"/>
              <a:gd name="T85" fmla="*/ 2147483646 h 2325"/>
              <a:gd name="T86" fmla="*/ 2147483646 w 5760"/>
              <a:gd name="T87" fmla="*/ 2147483646 h 2325"/>
              <a:gd name="T88" fmla="*/ 2147483646 w 5760"/>
              <a:gd name="T89" fmla="*/ 2147483646 h 2325"/>
              <a:gd name="T90" fmla="*/ 2147483646 w 5760"/>
              <a:gd name="T91" fmla="*/ 2147483646 h 2325"/>
              <a:gd name="T92" fmla="*/ 2147483646 w 5760"/>
              <a:gd name="T93" fmla="*/ 2147483646 h 2325"/>
              <a:gd name="T94" fmla="*/ 2147483646 w 5760"/>
              <a:gd name="T95" fmla="*/ 2147483646 h 2325"/>
              <a:gd name="T96" fmla="*/ 2147483646 w 5760"/>
              <a:gd name="T97" fmla="*/ 2147483646 h 2325"/>
              <a:gd name="T98" fmla="*/ 2147483646 w 5760"/>
              <a:gd name="T99" fmla="*/ 2147483646 h 2325"/>
              <a:gd name="T100" fmla="*/ 2147483646 w 5760"/>
              <a:gd name="T101" fmla="*/ 2147483646 h 2325"/>
              <a:gd name="T102" fmla="*/ 0 w 5760"/>
              <a:gd name="T103" fmla="*/ 0 h 232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8" name="Freeform 6"/>
          <p:cNvSpPr>
            <a:spLocks/>
          </p:cNvSpPr>
          <p:nvPr/>
        </p:nvSpPr>
        <p:spPr bwMode="white">
          <a:xfrm>
            <a:off x="0" y="2460625"/>
            <a:ext cx="9144000" cy="2497138"/>
          </a:xfrm>
          <a:custGeom>
            <a:avLst/>
            <a:gdLst>
              <a:gd name="T0" fmla="*/ 0 w 5760"/>
              <a:gd name="T1" fmla="*/ 0 h 1573"/>
              <a:gd name="T2" fmla="*/ 0 w 5760"/>
              <a:gd name="T3" fmla="*/ 2147483646 h 1573"/>
              <a:gd name="T4" fmla="*/ 2147483646 w 5760"/>
              <a:gd name="T5" fmla="*/ 2147483646 h 1573"/>
              <a:gd name="T6" fmla="*/ 2147483646 w 5760"/>
              <a:gd name="T7" fmla="*/ 2147483646 h 1573"/>
              <a:gd name="T8" fmla="*/ 2147483646 w 5760"/>
              <a:gd name="T9" fmla="*/ 2147483646 h 1573"/>
              <a:gd name="T10" fmla="*/ 2147483646 w 5760"/>
              <a:gd name="T11" fmla="*/ 2147483646 h 1573"/>
              <a:gd name="T12" fmla="*/ 2147483646 w 5760"/>
              <a:gd name="T13" fmla="*/ 2147483646 h 1573"/>
              <a:gd name="T14" fmla="*/ 2147483646 w 5760"/>
              <a:gd name="T15" fmla="*/ 2147483646 h 1573"/>
              <a:gd name="T16" fmla="*/ 2147483646 w 5760"/>
              <a:gd name="T17" fmla="*/ 2147483646 h 1573"/>
              <a:gd name="T18" fmla="*/ 2147483646 w 5760"/>
              <a:gd name="T19" fmla="*/ 2147483646 h 1573"/>
              <a:gd name="T20" fmla="*/ 2147483646 w 5760"/>
              <a:gd name="T21" fmla="*/ 2147483646 h 1573"/>
              <a:gd name="T22" fmla="*/ 2147483646 w 5760"/>
              <a:gd name="T23" fmla="*/ 2147483646 h 1573"/>
              <a:gd name="T24" fmla="*/ 2147483646 w 5760"/>
              <a:gd name="T25" fmla="*/ 2147483646 h 1573"/>
              <a:gd name="T26" fmla="*/ 2147483646 w 5760"/>
              <a:gd name="T27" fmla="*/ 2147483646 h 1573"/>
              <a:gd name="T28" fmla="*/ 2147483646 w 5760"/>
              <a:gd name="T29" fmla="*/ 2147483646 h 1573"/>
              <a:gd name="T30" fmla="*/ 2147483646 w 5760"/>
              <a:gd name="T31" fmla="*/ 2147483646 h 1573"/>
              <a:gd name="T32" fmla="*/ 2147483646 w 5760"/>
              <a:gd name="T33" fmla="*/ 2147483646 h 1573"/>
              <a:gd name="T34" fmla="*/ 2147483646 w 5760"/>
              <a:gd name="T35" fmla="*/ 2147483646 h 1573"/>
              <a:gd name="T36" fmla="*/ 2147483646 w 5760"/>
              <a:gd name="T37" fmla="*/ 2147483646 h 1573"/>
              <a:gd name="T38" fmla="*/ 2147483646 w 5760"/>
              <a:gd name="T39" fmla="*/ 2147483646 h 1573"/>
              <a:gd name="T40" fmla="*/ 2147483646 w 5760"/>
              <a:gd name="T41" fmla="*/ 2147483646 h 1573"/>
              <a:gd name="T42" fmla="*/ 2147483646 w 5760"/>
              <a:gd name="T43" fmla="*/ 2147483646 h 1573"/>
              <a:gd name="T44" fmla="*/ 2147483646 w 5760"/>
              <a:gd name="T45" fmla="*/ 2147483646 h 1573"/>
              <a:gd name="T46" fmla="*/ 2147483646 w 5760"/>
              <a:gd name="T47" fmla="*/ 2147483646 h 1573"/>
              <a:gd name="T48" fmla="*/ 2147483646 w 5760"/>
              <a:gd name="T49" fmla="*/ 2147483646 h 1573"/>
              <a:gd name="T50" fmla="*/ 2147483646 w 5760"/>
              <a:gd name="T51" fmla="*/ 2147483646 h 1573"/>
              <a:gd name="T52" fmla="*/ 2147483646 w 5760"/>
              <a:gd name="T53" fmla="*/ 2147483646 h 1573"/>
              <a:gd name="T54" fmla="*/ 2147483646 w 5760"/>
              <a:gd name="T55" fmla="*/ 2147483646 h 1573"/>
              <a:gd name="T56" fmla="*/ 2147483646 w 5760"/>
              <a:gd name="T57" fmla="*/ 2147483646 h 1573"/>
              <a:gd name="T58" fmla="*/ 2147483646 w 5760"/>
              <a:gd name="T59" fmla="*/ 2147483646 h 1573"/>
              <a:gd name="T60" fmla="*/ 2147483646 w 5760"/>
              <a:gd name="T61" fmla="*/ 2147483646 h 1573"/>
              <a:gd name="T62" fmla="*/ 2147483646 w 5760"/>
              <a:gd name="T63" fmla="*/ 2147483646 h 1573"/>
              <a:gd name="T64" fmla="*/ 2147483646 w 5760"/>
              <a:gd name="T65" fmla="*/ 2147483646 h 1573"/>
              <a:gd name="T66" fmla="*/ 2147483646 w 5760"/>
              <a:gd name="T67" fmla="*/ 2147483646 h 1573"/>
              <a:gd name="T68" fmla="*/ 2147483646 w 5760"/>
              <a:gd name="T69" fmla="*/ 2147483646 h 1573"/>
              <a:gd name="T70" fmla="*/ 2147483646 w 5760"/>
              <a:gd name="T71" fmla="*/ 2147483646 h 1573"/>
              <a:gd name="T72" fmla="*/ 2147483646 w 5760"/>
              <a:gd name="T73" fmla="*/ 2147483646 h 1573"/>
              <a:gd name="T74" fmla="*/ 2147483646 w 5760"/>
              <a:gd name="T75" fmla="*/ 2147483646 h 1573"/>
              <a:gd name="T76" fmla="*/ 2147483646 w 5760"/>
              <a:gd name="T77" fmla="*/ 2147483646 h 1573"/>
              <a:gd name="T78" fmla="*/ 2147483646 w 5760"/>
              <a:gd name="T79" fmla="*/ 2147483646 h 1573"/>
              <a:gd name="T80" fmla="*/ 2147483646 w 5760"/>
              <a:gd name="T81" fmla="*/ 2147483646 h 1573"/>
              <a:gd name="T82" fmla="*/ 2147483646 w 5760"/>
              <a:gd name="T83" fmla="*/ 2147483646 h 1573"/>
              <a:gd name="T84" fmla="*/ 2147483646 w 5760"/>
              <a:gd name="T85" fmla="*/ 2147483646 h 1573"/>
              <a:gd name="T86" fmla="*/ 2147483646 w 5760"/>
              <a:gd name="T87" fmla="*/ 2147483646 h 1573"/>
              <a:gd name="T88" fmla="*/ 2147483646 w 5760"/>
              <a:gd name="T89" fmla="*/ 2147483646 h 1573"/>
              <a:gd name="T90" fmla="*/ 2147483646 w 5760"/>
              <a:gd name="T91" fmla="*/ 2147483646 h 1573"/>
              <a:gd name="T92" fmla="*/ 2147483646 w 5760"/>
              <a:gd name="T93" fmla="*/ 2147483646 h 1573"/>
              <a:gd name="T94" fmla="*/ 2147483646 w 5760"/>
              <a:gd name="T95" fmla="*/ 0 h 1573"/>
              <a:gd name="T96" fmla="*/ 0 w 5760"/>
              <a:gd name="T97" fmla="*/ 0 h 15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9" name="Freeform 7"/>
          <p:cNvSpPr>
            <a:spLocks/>
          </p:cNvSpPr>
          <p:nvPr/>
        </p:nvSpPr>
        <p:spPr bwMode="white">
          <a:xfrm>
            <a:off x="0" y="1793875"/>
            <a:ext cx="9144000" cy="1539875"/>
          </a:xfrm>
          <a:custGeom>
            <a:avLst/>
            <a:gdLst>
              <a:gd name="T0" fmla="*/ 0 w 5760"/>
              <a:gd name="T1" fmla="*/ 0 h 970"/>
              <a:gd name="T2" fmla="*/ 0 w 5760"/>
              <a:gd name="T3" fmla="*/ 2147483646 h 970"/>
              <a:gd name="T4" fmla="*/ 2147483646 w 5760"/>
              <a:gd name="T5" fmla="*/ 2147483646 h 970"/>
              <a:gd name="T6" fmla="*/ 2147483646 w 5760"/>
              <a:gd name="T7" fmla="*/ 2147483646 h 970"/>
              <a:gd name="T8" fmla="*/ 2147483646 w 5760"/>
              <a:gd name="T9" fmla="*/ 2147483646 h 970"/>
              <a:gd name="T10" fmla="*/ 2147483646 w 5760"/>
              <a:gd name="T11" fmla="*/ 2147483646 h 970"/>
              <a:gd name="T12" fmla="*/ 2147483646 w 5760"/>
              <a:gd name="T13" fmla="*/ 2147483646 h 970"/>
              <a:gd name="T14" fmla="*/ 2147483646 w 5760"/>
              <a:gd name="T15" fmla="*/ 2147483646 h 970"/>
              <a:gd name="T16" fmla="*/ 2147483646 w 5760"/>
              <a:gd name="T17" fmla="*/ 2147483646 h 970"/>
              <a:gd name="T18" fmla="*/ 2147483646 w 5760"/>
              <a:gd name="T19" fmla="*/ 2147483646 h 970"/>
              <a:gd name="T20" fmla="*/ 2147483646 w 5760"/>
              <a:gd name="T21" fmla="*/ 2147483646 h 970"/>
              <a:gd name="T22" fmla="*/ 2147483646 w 5760"/>
              <a:gd name="T23" fmla="*/ 2147483646 h 970"/>
              <a:gd name="T24" fmla="*/ 2147483646 w 5760"/>
              <a:gd name="T25" fmla="*/ 2147483646 h 970"/>
              <a:gd name="T26" fmla="*/ 2147483646 w 5760"/>
              <a:gd name="T27" fmla="*/ 2147483646 h 970"/>
              <a:gd name="T28" fmla="*/ 2147483646 w 5760"/>
              <a:gd name="T29" fmla="*/ 2147483646 h 970"/>
              <a:gd name="T30" fmla="*/ 2147483646 w 5760"/>
              <a:gd name="T31" fmla="*/ 2147483646 h 970"/>
              <a:gd name="T32" fmla="*/ 2147483646 w 5760"/>
              <a:gd name="T33" fmla="*/ 2147483646 h 970"/>
              <a:gd name="T34" fmla="*/ 2147483646 w 5760"/>
              <a:gd name="T35" fmla="*/ 2147483646 h 970"/>
              <a:gd name="T36" fmla="*/ 2147483646 w 5760"/>
              <a:gd name="T37" fmla="*/ 2147483646 h 970"/>
              <a:gd name="T38" fmla="*/ 2147483646 w 5760"/>
              <a:gd name="T39" fmla="*/ 2147483646 h 970"/>
              <a:gd name="T40" fmla="*/ 2147483646 w 5760"/>
              <a:gd name="T41" fmla="*/ 2147483646 h 970"/>
              <a:gd name="T42" fmla="*/ 2147483646 w 5760"/>
              <a:gd name="T43" fmla="*/ 2147483646 h 970"/>
              <a:gd name="T44" fmla="*/ 2147483646 w 5760"/>
              <a:gd name="T45" fmla="*/ 0 h 970"/>
              <a:gd name="T46" fmla="*/ 0 w 5760"/>
              <a:gd name="T47" fmla="*/ 0 h 97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 name="Freeform 8"/>
          <p:cNvSpPr>
            <a:spLocks/>
          </p:cNvSpPr>
          <p:nvPr/>
        </p:nvSpPr>
        <p:spPr bwMode="white">
          <a:xfrm>
            <a:off x="0" y="-20638"/>
            <a:ext cx="9144000" cy="1682751"/>
          </a:xfrm>
          <a:custGeom>
            <a:avLst/>
            <a:gdLst>
              <a:gd name="T0" fmla="*/ 0 w 5760"/>
              <a:gd name="T1" fmla="*/ 2147483646 h 1060"/>
              <a:gd name="T2" fmla="*/ 0 w 5760"/>
              <a:gd name="T3" fmla="*/ 2147483646 h 1060"/>
              <a:gd name="T4" fmla="*/ 2147483646 w 5760"/>
              <a:gd name="T5" fmla="*/ 2147483646 h 1060"/>
              <a:gd name="T6" fmla="*/ 2147483646 w 5760"/>
              <a:gd name="T7" fmla="*/ 0 h 1060"/>
              <a:gd name="T8" fmla="*/ 2147483646 w 5760"/>
              <a:gd name="T9" fmla="*/ 0 h 1060"/>
              <a:gd name="T10" fmla="*/ 2147483646 w 5760"/>
              <a:gd name="T11" fmla="*/ 2147483646 h 1060"/>
              <a:gd name="T12" fmla="*/ 2147483646 w 5760"/>
              <a:gd name="T13" fmla="*/ 2147483646 h 1060"/>
              <a:gd name="T14" fmla="*/ 2147483646 w 5760"/>
              <a:gd name="T15" fmla="*/ 2147483646 h 1060"/>
              <a:gd name="T16" fmla="*/ 2147483646 w 5760"/>
              <a:gd name="T17" fmla="*/ 2147483646 h 1060"/>
              <a:gd name="T18" fmla="*/ 2147483646 w 5760"/>
              <a:gd name="T19" fmla="*/ 2147483646 h 1060"/>
              <a:gd name="T20" fmla="*/ 2147483646 w 5760"/>
              <a:gd name="T21" fmla="*/ 2147483646 h 1060"/>
              <a:gd name="T22" fmla="*/ 2147483646 w 5760"/>
              <a:gd name="T23" fmla="*/ 2147483646 h 1060"/>
              <a:gd name="T24" fmla="*/ 2147483646 w 5760"/>
              <a:gd name="T25" fmla="*/ 2147483646 h 1060"/>
              <a:gd name="T26" fmla="*/ 2147483646 w 5760"/>
              <a:gd name="T27" fmla="*/ 2147483646 h 1060"/>
              <a:gd name="T28" fmla="*/ 2147483646 w 5760"/>
              <a:gd name="T29" fmla="*/ 2147483646 h 1060"/>
              <a:gd name="T30" fmla="*/ 2147483646 w 5760"/>
              <a:gd name="T31" fmla="*/ 2147483646 h 1060"/>
              <a:gd name="T32" fmla="*/ 2147483646 w 5760"/>
              <a:gd name="T33" fmla="*/ 2147483646 h 1060"/>
              <a:gd name="T34" fmla="*/ 2147483646 w 5760"/>
              <a:gd name="T35" fmla="*/ 2147483646 h 1060"/>
              <a:gd name="T36" fmla="*/ 2147483646 w 5760"/>
              <a:gd name="T37" fmla="*/ 2147483646 h 1060"/>
              <a:gd name="T38" fmla="*/ 2147483646 w 5760"/>
              <a:gd name="T39" fmla="*/ 2147483646 h 1060"/>
              <a:gd name="T40" fmla="*/ 2147483646 w 5760"/>
              <a:gd name="T41" fmla="*/ 2147483646 h 1060"/>
              <a:gd name="T42" fmla="*/ 2147483646 w 5760"/>
              <a:gd name="T43" fmla="*/ 2147483646 h 1060"/>
              <a:gd name="T44" fmla="*/ 2147483646 w 5760"/>
              <a:gd name="T45" fmla="*/ 2147483646 h 1060"/>
              <a:gd name="T46" fmla="*/ 2147483646 w 5760"/>
              <a:gd name="T47" fmla="*/ 2147483646 h 1060"/>
              <a:gd name="T48" fmla="*/ 2147483646 w 5760"/>
              <a:gd name="T49" fmla="*/ 2147483646 h 1060"/>
              <a:gd name="T50" fmla="*/ 2147483646 w 5760"/>
              <a:gd name="T51" fmla="*/ 2147483646 h 1060"/>
              <a:gd name="T52" fmla="*/ 2147483646 w 5760"/>
              <a:gd name="T53" fmla="*/ 2147483646 h 1060"/>
              <a:gd name="T54" fmla="*/ 0 w 5760"/>
              <a:gd name="T55" fmla="*/ 2147483646 h 10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 name="Freeform 9"/>
          <p:cNvSpPr>
            <a:spLocks/>
          </p:cNvSpPr>
          <p:nvPr/>
        </p:nvSpPr>
        <p:spPr bwMode="white">
          <a:xfrm>
            <a:off x="0" y="-20638"/>
            <a:ext cx="8388350" cy="1068388"/>
          </a:xfrm>
          <a:custGeom>
            <a:avLst/>
            <a:gdLst>
              <a:gd name="T0" fmla="*/ 0 w 5284"/>
              <a:gd name="T1" fmla="*/ 2147483646 h 673"/>
              <a:gd name="T2" fmla="*/ 0 w 5284"/>
              <a:gd name="T3" fmla="*/ 2147483646 h 673"/>
              <a:gd name="T4" fmla="*/ 2147483646 w 5284"/>
              <a:gd name="T5" fmla="*/ 2147483646 h 673"/>
              <a:gd name="T6" fmla="*/ 2147483646 w 5284"/>
              <a:gd name="T7" fmla="*/ 2147483646 h 673"/>
              <a:gd name="T8" fmla="*/ 2147483646 w 5284"/>
              <a:gd name="T9" fmla="*/ 2147483646 h 673"/>
              <a:gd name="T10" fmla="*/ 2147483646 w 5284"/>
              <a:gd name="T11" fmla="*/ 2147483646 h 673"/>
              <a:gd name="T12" fmla="*/ 2147483646 w 5284"/>
              <a:gd name="T13" fmla="*/ 2147483646 h 673"/>
              <a:gd name="T14" fmla="*/ 2147483646 w 5284"/>
              <a:gd name="T15" fmla="*/ 2147483646 h 673"/>
              <a:gd name="T16" fmla="*/ 2147483646 w 5284"/>
              <a:gd name="T17" fmla="*/ 2147483646 h 673"/>
              <a:gd name="T18" fmla="*/ 2147483646 w 5284"/>
              <a:gd name="T19" fmla="*/ 2147483646 h 673"/>
              <a:gd name="T20" fmla="*/ 2147483646 w 5284"/>
              <a:gd name="T21" fmla="*/ 2147483646 h 673"/>
              <a:gd name="T22" fmla="*/ 2147483646 w 5284"/>
              <a:gd name="T23" fmla="*/ 2147483646 h 673"/>
              <a:gd name="T24" fmla="*/ 2147483646 w 5284"/>
              <a:gd name="T25" fmla="*/ 2147483646 h 673"/>
              <a:gd name="T26" fmla="*/ 2147483646 w 5284"/>
              <a:gd name="T27" fmla="*/ 2147483646 h 673"/>
              <a:gd name="T28" fmla="*/ 2147483646 w 5284"/>
              <a:gd name="T29" fmla="*/ 2147483646 h 673"/>
              <a:gd name="T30" fmla="*/ 2147483646 w 5284"/>
              <a:gd name="T31" fmla="*/ 2147483646 h 673"/>
              <a:gd name="T32" fmla="*/ 2147483646 w 5284"/>
              <a:gd name="T33" fmla="*/ 2147483646 h 673"/>
              <a:gd name="T34" fmla="*/ 2147483646 w 5284"/>
              <a:gd name="T35" fmla="*/ 2147483646 h 673"/>
              <a:gd name="T36" fmla="*/ 2147483646 w 5284"/>
              <a:gd name="T37" fmla="*/ 2147483646 h 673"/>
              <a:gd name="T38" fmla="*/ 2147483646 w 5284"/>
              <a:gd name="T39" fmla="*/ 2147483646 h 673"/>
              <a:gd name="T40" fmla="*/ 2147483646 w 5284"/>
              <a:gd name="T41" fmla="*/ 2147483646 h 673"/>
              <a:gd name="T42" fmla="*/ 2147483646 w 5284"/>
              <a:gd name="T43" fmla="*/ 2147483646 h 673"/>
              <a:gd name="T44" fmla="*/ 2147483646 w 5284"/>
              <a:gd name="T45" fmla="*/ 2147483646 h 673"/>
              <a:gd name="T46" fmla="*/ 2147483646 w 5284"/>
              <a:gd name="T47" fmla="*/ 2147483646 h 673"/>
              <a:gd name="T48" fmla="*/ 2147483646 w 5284"/>
              <a:gd name="T49" fmla="*/ 2147483646 h 673"/>
              <a:gd name="T50" fmla="*/ 2147483646 w 5284"/>
              <a:gd name="T51" fmla="*/ 2147483646 h 673"/>
              <a:gd name="T52" fmla="*/ 2147483646 w 5284"/>
              <a:gd name="T53" fmla="*/ 0 h 673"/>
              <a:gd name="T54" fmla="*/ 2147483646 w 5284"/>
              <a:gd name="T55" fmla="*/ 0 h 673"/>
              <a:gd name="T56" fmla="*/ 2147483646 w 5284"/>
              <a:gd name="T57" fmla="*/ 2147483646 h 673"/>
              <a:gd name="T58" fmla="*/ 2147483646 w 5284"/>
              <a:gd name="T59" fmla="*/ 2147483646 h 673"/>
              <a:gd name="T60" fmla="*/ 2147483646 w 5284"/>
              <a:gd name="T61" fmla="*/ 2147483646 h 673"/>
              <a:gd name="T62" fmla="*/ 2147483646 w 5284"/>
              <a:gd name="T63" fmla="*/ 2147483646 h 673"/>
              <a:gd name="T64" fmla="*/ 2147483646 w 5284"/>
              <a:gd name="T65" fmla="*/ 2147483646 h 673"/>
              <a:gd name="T66" fmla="*/ 2147483646 w 5284"/>
              <a:gd name="T67" fmla="*/ 2147483646 h 673"/>
              <a:gd name="T68" fmla="*/ 2147483646 w 5284"/>
              <a:gd name="T69" fmla="*/ 2147483646 h 673"/>
              <a:gd name="T70" fmla="*/ 2147483646 w 5284"/>
              <a:gd name="T71" fmla="*/ 2147483646 h 673"/>
              <a:gd name="T72" fmla="*/ 2147483646 w 5284"/>
              <a:gd name="T73" fmla="*/ 2147483646 h 673"/>
              <a:gd name="T74" fmla="*/ 2147483646 w 5284"/>
              <a:gd name="T75" fmla="*/ 2147483646 h 673"/>
              <a:gd name="T76" fmla="*/ 2147483646 w 5284"/>
              <a:gd name="T77" fmla="*/ 2147483646 h 673"/>
              <a:gd name="T78" fmla="*/ 2147483646 w 5284"/>
              <a:gd name="T79" fmla="*/ 2147483646 h 673"/>
              <a:gd name="T80" fmla="*/ 2147483646 w 5284"/>
              <a:gd name="T81" fmla="*/ 2147483646 h 673"/>
              <a:gd name="T82" fmla="*/ 2147483646 w 5284"/>
              <a:gd name="T83" fmla="*/ 2147483646 h 673"/>
              <a:gd name="T84" fmla="*/ 2147483646 w 5284"/>
              <a:gd name="T85" fmla="*/ 2147483646 h 673"/>
              <a:gd name="T86" fmla="*/ 0 w 5284"/>
              <a:gd name="T87" fmla="*/ 2147483646 h 67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 name="Freeform 10"/>
          <p:cNvSpPr>
            <a:spLocks/>
          </p:cNvSpPr>
          <p:nvPr/>
        </p:nvSpPr>
        <p:spPr bwMode="white">
          <a:xfrm>
            <a:off x="0" y="-20638"/>
            <a:ext cx="4578350" cy="454026"/>
          </a:xfrm>
          <a:custGeom>
            <a:avLst/>
            <a:gdLst>
              <a:gd name="T0" fmla="*/ 0 w 2884"/>
              <a:gd name="T1" fmla="*/ 0 h 286"/>
              <a:gd name="T2" fmla="*/ 0 w 2884"/>
              <a:gd name="T3" fmla="*/ 2147483646 h 286"/>
              <a:gd name="T4" fmla="*/ 2147483646 w 2884"/>
              <a:gd name="T5" fmla="*/ 2147483646 h 286"/>
              <a:gd name="T6" fmla="*/ 2147483646 w 2884"/>
              <a:gd name="T7" fmla="*/ 2147483646 h 286"/>
              <a:gd name="T8" fmla="*/ 2147483646 w 2884"/>
              <a:gd name="T9" fmla="*/ 2147483646 h 286"/>
              <a:gd name="T10" fmla="*/ 2147483646 w 2884"/>
              <a:gd name="T11" fmla="*/ 2147483646 h 286"/>
              <a:gd name="T12" fmla="*/ 2147483646 w 2884"/>
              <a:gd name="T13" fmla="*/ 2147483646 h 286"/>
              <a:gd name="T14" fmla="*/ 2147483646 w 2884"/>
              <a:gd name="T15" fmla="*/ 2147483646 h 286"/>
              <a:gd name="T16" fmla="*/ 2147483646 w 2884"/>
              <a:gd name="T17" fmla="*/ 2147483646 h 286"/>
              <a:gd name="T18" fmla="*/ 2147483646 w 2884"/>
              <a:gd name="T19" fmla="*/ 2147483646 h 286"/>
              <a:gd name="T20" fmla="*/ 2147483646 w 2884"/>
              <a:gd name="T21" fmla="*/ 2147483646 h 286"/>
              <a:gd name="T22" fmla="*/ 2147483646 w 2884"/>
              <a:gd name="T23" fmla="*/ 2147483646 h 286"/>
              <a:gd name="T24" fmla="*/ 2147483646 w 2884"/>
              <a:gd name="T25" fmla="*/ 2147483646 h 286"/>
              <a:gd name="T26" fmla="*/ 2147483646 w 2884"/>
              <a:gd name="T27" fmla="*/ 2147483646 h 286"/>
              <a:gd name="T28" fmla="*/ 2147483646 w 2884"/>
              <a:gd name="T29" fmla="*/ 0 h 286"/>
              <a:gd name="T30" fmla="*/ 0 w 2884"/>
              <a:gd name="T31" fmla="*/ 0 h 28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5131" name="Rectangle 11"/>
          <p:cNvSpPr>
            <a:spLocks noGrp="1" noChangeArrowheads="1"/>
          </p:cNvSpPr>
          <p:nvPr>
            <p:ph type="ctrTitle"/>
          </p:nvPr>
        </p:nvSpPr>
        <p:spPr>
          <a:xfrm>
            <a:off x="685800" y="2286000"/>
            <a:ext cx="7772400" cy="1143000"/>
          </a:xfrm>
        </p:spPr>
        <p:txBody>
          <a:bodyPr/>
          <a:lstStyle>
            <a:lvl1pPr>
              <a:defRPr/>
            </a:lvl1pPr>
          </a:lstStyle>
          <a:p>
            <a:pPr lvl="0"/>
            <a:r>
              <a:rPr lang="en-US" altLang="en-US" noProof="0" smtClean="0"/>
              <a:t>Fare clic per modificare lo stile del titolo dello schema</a:t>
            </a:r>
          </a:p>
        </p:txBody>
      </p:sp>
      <p:sp>
        <p:nvSpPr>
          <p:cNvPr id="5132" name="Rectangle 12"/>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Fare clic per modificare lo stile del sottotitolo dello schema</a:t>
            </a:r>
          </a:p>
        </p:txBody>
      </p:sp>
      <p:sp>
        <p:nvSpPr>
          <p:cNvPr id="13" name="Rectangle 13"/>
          <p:cNvSpPr>
            <a:spLocks noGrp="1" noChangeArrowheads="1"/>
          </p:cNvSpPr>
          <p:nvPr>
            <p:ph type="dt" sz="half" idx="10"/>
          </p:nvPr>
        </p:nvSpPr>
        <p:spPr/>
        <p:txBody>
          <a:bodyPr/>
          <a:lstStyle>
            <a:lvl1pPr>
              <a:defRPr/>
            </a:lvl1pPr>
          </a:lstStyle>
          <a:p>
            <a:pPr>
              <a:defRPr/>
            </a:pPr>
            <a:endParaRPr lang="en-US" altLang="en-US"/>
          </a:p>
        </p:txBody>
      </p:sp>
      <p:sp>
        <p:nvSpPr>
          <p:cNvPr id="14" name="Rectangle 14"/>
          <p:cNvSpPr>
            <a:spLocks noGrp="1" noChangeArrowheads="1"/>
          </p:cNvSpPr>
          <p:nvPr>
            <p:ph type="ftr" sz="quarter" idx="11"/>
          </p:nvPr>
        </p:nvSpPr>
        <p:spPr/>
        <p:txBody>
          <a:bodyPr/>
          <a:lstStyle>
            <a:lvl1pPr>
              <a:defRPr/>
            </a:lvl1pPr>
          </a:lstStyle>
          <a:p>
            <a:pPr>
              <a:defRPr/>
            </a:pPr>
            <a:endParaRPr lang="en-US" altLang="en-US"/>
          </a:p>
        </p:txBody>
      </p:sp>
      <p:sp>
        <p:nvSpPr>
          <p:cNvPr id="15" name="Rectangle 15"/>
          <p:cNvSpPr>
            <a:spLocks noGrp="1" noChangeArrowheads="1"/>
          </p:cNvSpPr>
          <p:nvPr>
            <p:ph type="sldNum" sz="quarter" idx="12"/>
          </p:nvPr>
        </p:nvSpPr>
        <p:spPr/>
        <p:txBody>
          <a:bodyPr/>
          <a:lstStyle>
            <a:lvl1pPr>
              <a:defRPr/>
            </a:lvl1pPr>
          </a:lstStyle>
          <a:p>
            <a:pPr>
              <a:defRPr/>
            </a:pPr>
            <a:fld id="{F0143468-D985-4819-B761-B38F457DBE6E}" type="slidenum">
              <a:rPr lang="en-US" altLang="en-US"/>
              <a:pPr>
                <a:defRPr/>
              </a:pPr>
              <a:t>‹#›</a:t>
            </a:fld>
            <a:endParaRPr lang="en-US" altLang="en-US"/>
          </a:p>
        </p:txBody>
      </p:sp>
    </p:spTree>
    <p:extLst>
      <p:ext uri="{BB962C8B-B14F-4D97-AF65-F5344CB8AC3E}">
        <p14:creationId xmlns:p14="http://schemas.microsoft.com/office/powerpoint/2010/main" val="3591563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5"/>
                                            </p:cond>
                                          </p:stCondLst>
                                        </p:cTn>
                                        <p:tgtEl>
                                          <p:spTgt spid="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p:cNvSpPr>
            <a:spLocks noGrp="1" noChangeArrowheads="1"/>
          </p:cNvSpPr>
          <p:nvPr>
            <p:ph type="sldNum" sz="quarter" idx="12"/>
          </p:nvPr>
        </p:nvSpPr>
        <p:spPr>
          <a:ln/>
        </p:spPr>
        <p:txBody>
          <a:bodyPr/>
          <a:lstStyle>
            <a:lvl1pPr>
              <a:defRPr/>
            </a:lvl1pPr>
          </a:lstStyle>
          <a:p>
            <a:pPr>
              <a:defRPr/>
            </a:pPr>
            <a:fld id="{532A7F5B-E3B2-41B6-BD26-808F40480988}" type="slidenum">
              <a:rPr lang="en-US" altLang="en-US"/>
              <a:pPr>
                <a:defRPr/>
              </a:pPr>
              <a:t>‹#›</a:t>
            </a:fld>
            <a:endParaRPr lang="en-US" altLang="en-US"/>
          </a:p>
        </p:txBody>
      </p:sp>
    </p:spTree>
    <p:extLst>
      <p:ext uri="{BB962C8B-B14F-4D97-AF65-F5344CB8AC3E}">
        <p14:creationId xmlns:p14="http://schemas.microsoft.com/office/powerpoint/2010/main" val="3906609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p:cNvSpPr>
            <a:spLocks noGrp="1" noChangeArrowheads="1"/>
          </p:cNvSpPr>
          <p:nvPr>
            <p:ph type="sldNum" sz="quarter" idx="12"/>
          </p:nvPr>
        </p:nvSpPr>
        <p:spPr>
          <a:ln/>
        </p:spPr>
        <p:txBody>
          <a:bodyPr/>
          <a:lstStyle>
            <a:lvl1pPr>
              <a:defRPr/>
            </a:lvl1pPr>
          </a:lstStyle>
          <a:p>
            <a:pPr>
              <a:defRPr/>
            </a:pPr>
            <a:fld id="{94AC8305-99D9-4121-893D-D3EE656AD2D4}" type="slidenum">
              <a:rPr lang="en-US" altLang="en-US"/>
              <a:pPr>
                <a:defRPr/>
              </a:pPr>
              <a:t>‹#›</a:t>
            </a:fld>
            <a:endParaRPr lang="en-US" altLang="en-US"/>
          </a:p>
        </p:txBody>
      </p:sp>
    </p:spTree>
    <p:extLst>
      <p:ext uri="{BB962C8B-B14F-4D97-AF65-F5344CB8AC3E}">
        <p14:creationId xmlns:p14="http://schemas.microsoft.com/office/powerpoint/2010/main" val="609366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p:cNvSpPr>
            <a:spLocks noGrp="1" noChangeArrowheads="1"/>
          </p:cNvSpPr>
          <p:nvPr>
            <p:ph type="sldNum" sz="quarter" idx="12"/>
          </p:nvPr>
        </p:nvSpPr>
        <p:spPr>
          <a:ln/>
        </p:spPr>
        <p:txBody>
          <a:bodyPr/>
          <a:lstStyle>
            <a:lvl1pPr>
              <a:defRPr/>
            </a:lvl1pPr>
          </a:lstStyle>
          <a:p>
            <a:pPr>
              <a:defRPr/>
            </a:pPr>
            <a:fld id="{D33F868F-C878-402B-99F9-3853D77FBE41}" type="slidenum">
              <a:rPr lang="en-US" altLang="en-US"/>
              <a:pPr>
                <a:defRPr/>
              </a:pPr>
              <a:t>‹#›</a:t>
            </a:fld>
            <a:endParaRPr lang="en-US" altLang="en-US"/>
          </a:p>
        </p:txBody>
      </p:sp>
    </p:spTree>
    <p:extLst>
      <p:ext uri="{BB962C8B-B14F-4D97-AF65-F5344CB8AC3E}">
        <p14:creationId xmlns:p14="http://schemas.microsoft.com/office/powerpoint/2010/main" val="2604189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p:cNvSpPr>
            <a:spLocks noGrp="1" noChangeArrowheads="1"/>
          </p:cNvSpPr>
          <p:nvPr>
            <p:ph type="sldNum" sz="quarter" idx="12"/>
          </p:nvPr>
        </p:nvSpPr>
        <p:spPr>
          <a:ln/>
        </p:spPr>
        <p:txBody>
          <a:bodyPr/>
          <a:lstStyle>
            <a:lvl1pPr>
              <a:defRPr/>
            </a:lvl1pPr>
          </a:lstStyle>
          <a:p>
            <a:pPr>
              <a:defRPr/>
            </a:pPr>
            <a:fld id="{E097C55A-D776-40CD-A1A9-B95037606C0D}" type="slidenum">
              <a:rPr lang="en-US" altLang="en-US"/>
              <a:pPr>
                <a:defRPr/>
              </a:pPr>
              <a:t>‹#›</a:t>
            </a:fld>
            <a:endParaRPr lang="en-US" altLang="en-US"/>
          </a:p>
        </p:txBody>
      </p:sp>
    </p:spTree>
    <p:extLst>
      <p:ext uri="{BB962C8B-B14F-4D97-AF65-F5344CB8AC3E}">
        <p14:creationId xmlns:p14="http://schemas.microsoft.com/office/powerpoint/2010/main" val="2080052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5"/>
          <p:cNvSpPr>
            <a:spLocks noGrp="1" noChangeArrowheads="1"/>
          </p:cNvSpPr>
          <p:nvPr>
            <p:ph type="sldNum" sz="quarter" idx="12"/>
          </p:nvPr>
        </p:nvSpPr>
        <p:spPr>
          <a:ln/>
        </p:spPr>
        <p:txBody>
          <a:bodyPr/>
          <a:lstStyle>
            <a:lvl1pPr>
              <a:defRPr/>
            </a:lvl1pPr>
          </a:lstStyle>
          <a:p>
            <a:pPr>
              <a:defRPr/>
            </a:pPr>
            <a:fld id="{2883DF74-C42F-46B2-BBE6-0DFD1AD9089C}" type="slidenum">
              <a:rPr lang="en-US" altLang="en-US"/>
              <a:pPr>
                <a:defRPr/>
              </a:pPr>
              <a:t>‹#›</a:t>
            </a:fld>
            <a:endParaRPr lang="en-US" altLang="en-US"/>
          </a:p>
        </p:txBody>
      </p:sp>
    </p:spTree>
    <p:extLst>
      <p:ext uri="{BB962C8B-B14F-4D97-AF65-F5344CB8AC3E}">
        <p14:creationId xmlns:p14="http://schemas.microsoft.com/office/powerpoint/2010/main" val="1603319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5"/>
          <p:cNvSpPr>
            <a:spLocks noGrp="1" noChangeArrowheads="1"/>
          </p:cNvSpPr>
          <p:nvPr>
            <p:ph type="sldNum" sz="quarter" idx="12"/>
          </p:nvPr>
        </p:nvSpPr>
        <p:spPr>
          <a:ln/>
        </p:spPr>
        <p:txBody>
          <a:bodyPr/>
          <a:lstStyle>
            <a:lvl1pPr>
              <a:defRPr/>
            </a:lvl1pPr>
          </a:lstStyle>
          <a:p>
            <a:pPr>
              <a:defRPr/>
            </a:pPr>
            <a:fld id="{C5ACF4E3-1E42-4537-BE20-81E5B1A19D87}" type="slidenum">
              <a:rPr lang="en-US" altLang="en-US"/>
              <a:pPr>
                <a:defRPr/>
              </a:pPr>
              <a:t>‹#›</a:t>
            </a:fld>
            <a:endParaRPr lang="en-US" altLang="en-US"/>
          </a:p>
        </p:txBody>
      </p:sp>
    </p:spTree>
    <p:extLst>
      <p:ext uri="{BB962C8B-B14F-4D97-AF65-F5344CB8AC3E}">
        <p14:creationId xmlns:p14="http://schemas.microsoft.com/office/powerpoint/2010/main" val="3349032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5"/>
          <p:cNvSpPr>
            <a:spLocks noGrp="1" noChangeArrowheads="1"/>
          </p:cNvSpPr>
          <p:nvPr>
            <p:ph type="sldNum" sz="quarter" idx="12"/>
          </p:nvPr>
        </p:nvSpPr>
        <p:spPr>
          <a:ln/>
        </p:spPr>
        <p:txBody>
          <a:bodyPr/>
          <a:lstStyle>
            <a:lvl1pPr>
              <a:defRPr/>
            </a:lvl1pPr>
          </a:lstStyle>
          <a:p>
            <a:pPr>
              <a:defRPr/>
            </a:pPr>
            <a:fld id="{A4C31305-B4AE-453F-B2CE-02573FA96982}" type="slidenum">
              <a:rPr lang="en-US" altLang="en-US"/>
              <a:pPr>
                <a:defRPr/>
              </a:pPr>
              <a:t>‹#›</a:t>
            </a:fld>
            <a:endParaRPr lang="en-US" altLang="en-US"/>
          </a:p>
        </p:txBody>
      </p:sp>
    </p:spTree>
    <p:extLst>
      <p:ext uri="{BB962C8B-B14F-4D97-AF65-F5344CB8AC3E}">
        <p14:creationId xmlns:p14="http://schemas.microsoft.com/office/powerpoint/2010/main" val="4216838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5"/>
          <p:cNvSpPr>
            <a:spLocks noGrp="1" noChangeArrowheads="1"/>
          </p:cNvSpPr>
          <p:nvPr>
            <p:ph type="sldNum" sz="quarter" idx="12"/>
          </p:nvPr>
        </p:nvSpPr>
        <p:spPr>
          <a:ln/>
        </p:spPr>
        <p:txBody>
          <a:bodyPr/>
          <a:lstStyle>
            <a:lvl1pPr>
              <a:defRPr/>
            </a:lvl1pPr>
          </a:lstStyle>
          <a:p>
            <a:pPr>
              <a:defRPr/>
            </a:pPr>
            <a:fld id="{7E118A7D-76F3-4F92-97C9-BD01F7FA3F14}" type="slidenum">
              <a:rPr lang="en-US" altLang="en-US"/>
              <a:pPr>
                <a:defRPr/>
              </a:pPr>
              <a:t>‹#›</a:t>
            </a:fld>
            <a:endParaRPr lang="en-US" altLang="en-US" dirty="0"/>
          </a:p>
        </p:txBody>
      </p:sp>
    </p:spTree>
    <p:extLst>
      <p:ext uri="{BB962C8B-B14F-4D97-AF65-F5344CB8AC3E}">
        <p14:creationId xmlns:p14="http://schemas.microsoft.com/office/powerpoint/2010/main" val="3766123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5"/>
          <p:cNvSpPr>
            <a:spLocks noGrp="1" noChangeArrowheads="1"/>
          </p:cNvSpPr>
          <p:nvPr>
            <p:ph type="sldNum" sz="quarter" idx="12"/>
          </p:nvPr>
        </p:nvSpPr>
        <p:spPr>
          <a:ln/>
        </p:spPr>
        <p:txBody>
          <a:bodyPr/>
          <a:lstStyle>
            <a:lvl1pPr>
              <a:defRPr/>
            </a:lvl1pPr>
          </a:lstStyle>
          <a:p>
            <a:pPr>
              <a:defRPr/>
            </a:pPr>
            <a:fld id="{72DE2C80-BE44-43B1-9AFF-915606A59935}" type="slidenum">
              <a:rPr lang="en-US" altLang="en-US"/>
              <a:pPr>
                <a:defRPr/>
              </a:pPr>
              <a:t>‹#›</a:t>
            </a:fld>
            <a:endParaRPr lang="en-US" altLang="en-US"/>
          </a:p>
        </p:txBody>
      </p:sp>
    </p:spTree>
    <p:extLst>
      <p:ext uri="{BB962C8B-B14F-4D97-AF65-F5344CB8AC3E}">
        <p14:creationId xmlns:p14="http://schemas.microsoft.com/office/powerpoint/2010/main" val="3727075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5"/>
          <p:cNvSpPr>
            <a:spLocks noGrp="1" noChangeArrowheads="1"/>
          </p:cNvSpPr>
          <p:nvPr>
            <p:ph type="sldNum" sz="quarter" idx="12"/>
          </p:nvPr>
        </p:nvSpPr>
        <p:spPr>
          <a:ln/>
        </p:spPr>
        <p:txBody>
          <a:bodyPr/>
          <a:lstStyle>
            <a:lvl1pPr>
              <a:defRPr/>
            </a:lvl1pPr>
          </a:lstStyle>
          <a:p>
            <a:pPr>
              <a:defRPr/>
            </a:pPr>
            <a:fld id="{37E4962E-003F-420C-BE81-91AAFB252552}" type="slidenum">
              <a:rPr lang="en-US" altLang="en-US"/>
              <a:pPr>
                <a:defRPr/>
              </a:pPr>
              <a:t>‹#›</a:t>
            </a:fld>
            <a:endParaRPr lang="en-US" altLang="en-US"/>
          </a:p>
        </p:txBody>
      </p:sp>
    </p:spTree>
    <p:extLst>
      <p:ext uri="{BB962C8B-B14F-4D97-AF65-F5344CB8AC3E}">
        <p14:creationId xmlns:p14="http://schemas.microsoft.com/office/powerpoint/2010/main" val="4025697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100000">
              <a:schemeClr val="bg1"/>
            </a:gs>
          </a:gsLst>
          <a:lin ang="0" scaled="1"/>
        </a:gra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invGray">
          <a:xfrm>
            <a:off x="8809038" y="0"/>
            <a:ext cx="334962" cy="6858000"/>
          </a:xfrm>
          <a:prstGeom prst="rect">
            <a:avLst/>
          </a:pr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US"/>
          </a:p>
        </p:txBody>
      </p:sp>
      <p:sp>
        <p:nvSpPr>
          <p:cNvPr id="1027" name="Freeform 3"/>
          <p:cNvSpPr>
            <a:spLocks/>
          </p:cNvSpPr>
          <p:nvPr/>
        </p:nvSpPr>
        <p:spPr bwMode="white">
          <a:xfrm>
            <a:off x="-9525" y="4489450"/>
            <a:ext cx="5754688" cy="2368550"/>
          </a:xfrm>
          <a:custGeom>
            <a:avLst/>
            <a:gdLst>
              <a:gd name="T0" fmla="*/ 0 w 3625"/>
              <a:gd name="T1" fmla="*/ 2147483646 h 1492"/>
              <a:gd name="T2" fmla="*/ 0 w 3625"/>
              <a:gd name="T3" fmla="*/ 0 h 1492"/>
              <a:gd name="T4" fmla="*/ 2147483646 w 3625"/>
              <a:gd name="T5" fmla="*/ 2147483646 h 1492"/>
              <a:gd name="T6" fmla="*/ 2147483646 w 3625"/>
              <a:gd name="T7" fmla="*/ 2147483646 h 1492"/>
              <a:gd name="T8" fmla="*/ 2147483646 w 3625"/>
              <a:gd name="T9" fmla="*/ 2147483646 h 1492"/>
              <a:gd name="T10" fmla="*/ 2147483646 w 3625"/>
              <a:gd name="T11" fmla="*/ 2147483646 h 1492"/>
              <a:gd name="T12" fmla="*/ 2147483646 w 3625"/>
              <a:gd name="T13" fmla="*/ 2147483646 h 1492"/>
              <a:gd name="T14" fmla="*/ 2147483646 w 3625"/>
              <a:gd name="T15" fmla="*/ 2147483646 h 1492"/>
              <a:gd name="T16" fmla="*/ 2147483646 w 3625"/>
              <a:gd name="T17" fmla="*/ 2147483646 h 1492"/>
              <a:gd name="T18" fmla="*/ 2147483646 w 3625"/>
              <a:gd name="T19" fmla="*/ 2147483646 h 1492"/>
              <a:gd name="T20" fmla="*/ 2147483646 w 3625"/>
              <a:gd name="T21" fmla="*/ 2147483646 h 1492"/>
              <a:gd name="T22" fmla="*/ 2147483646 w 3625"/>
              <a:gd name="T23" fmla="*/ 2147483646 h 1492"/>
              <a:gd name="T24" fmla="*/ 2147483646 w 3625"/>
              <a:gd name="T25" fmla="*/ 2147483646 h 1492"/>
              <a:gd name="T26" fmla="*/ 2147483646 w 3625"/>
              <a:gd name="T27" fmla="*/ 2147483646 h 1492"/>
              <a:gd name="T28" fmla="*/ 2147483646 w 3625"/>
              <a:gd name="T29" fmla="*/ 2147483646 h 1492"/>
              <a:gd name="T30" fmla="*/ 2147483646 w 3625"/>
              <a:gd name="T31" fmla="*/ 2147483646 h 1492"/>
              <a:gd name="T32" fmla="*/ 2147483646 w 3625"/>
              <a:gd name="T33" fmla="*/ 2147483646 h 1492"/>
              <a:gd name="T34" fmla="*/ 2147483646 w 3625"/>
              <a:gd name="T35" fmla="*/ 2147483646 h 1492"/>
              <a:gd name="T36" fmla="*/ 2147483646 w 3625"/>
              <a:gd name="T37" fmla="*/ 2147483646 h 1492"/>
              <a:gd name="T38" fmla="*/ 2147483646 w 3625"/>
              <a:gd name="T39" fmla="*/ 2147483646 h 1492"/>
              <a:gd name="T40" fmla="*/ 2147483646 w 3625"/>
              <a:gd name="T41" fmla="*/ 2147483646 h 1492"/>
              <a:gd name="T42" fmla="*/ 2147483646 w 3625"/>
              <a:gd name="T43" fmla="*/ 2147483646 h 1492"/>
              <a:gd name="T44" fmla="*/ 2147483646 w 3625"/>
              <a:gd name="T45" fmla="*/ 2147483646 h 1492"/>
              <a:gd name="T46" fmla="*/ 2147483646 w 3625"/>
              <a:gd name="T47" fmla="*/ 2147483646 h 1492"/>
              <a:gd name="T48" fmla="*/ 2147483646 w 3625"/>
              <a:gd name="T49" fmla="*/ 2147483646 h 1492"/>
              <a:gd name="T50" fmla="*/ 2147483646 w 3625"/>
              <a:gd name="T51" fmla="*/ 2147483646 h 1492"/>
              <a:gd name="T52" fmla="*/ 0 w 3625"/>
              <a:gd name="T53" fmla="*/ 2147483646 h 14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28" name="Freeform 4"/>
          <p:cNvSpPr>
            <a:spLocks/>
          </p:cNvSpPr>
          <p:nvPr/>
        </p:nvSpPr>
        <p:spPr bwMode="white">
          <a:xfrm>
            <a:off x="0" y="3817938"/>
            <a:ext cx="8164513" cy="3019425"/>
          </a:xfrm>
          <a:custGeom>
            <a:avLst/>
            <a:gdLst>
              <a:gd name="T0" fmla="*/ 2147483646 w 5143"/>
              <a:gd name="T1" fmla="*/ 2147483646 h 1902"/>
              <a:gd name="T2" fmla="*/ 2147483646 w 5143"/>
              <a:gd name="T3" fmla="*/ 2147483646 h 1902"/>
              <a:gd name="T4" fmla="*/ 2147483646 w 5143"/>
              <a:gd name="T5" fmla="*/ 2147483646 h 1902"/>
              <a:gd name="T6" fmla="*/ 2147483646 w 5143"/>
              <a:gd name="T7" fmla="*/ 2147483646 h 1902"/>
              <a:gd name="T8" fmla="*/ 2147483646 w 5143"/>
              <a:gd name="T9" fmla="*/ 2147483646 h 1902"/>
              <a:gd name="T10" fmla="*/ 2147483646 w 5143"/>
              <a:gd name="T11" fmla="*/ 2147483646 h 1902"/>
              <a:gd name="T12" fmla="*/ 2147483646 w 5143"/>
              <a:gd name="T13" fmla="*/ 2147483646 h 1902"/>
              <a:gd name="T14" fmla="*/ 2147483646 w 5143"/>
              <a:gd name="T15" fmla="*/ 2147483646 h 1902"/>
              <a:gd name="T16" fmla="*/ 2147483646 w 5143"/>
              <a:gd name="T17" fmla="*/ 2147483646 h 1902"/>
              <a:gd name="T18" fmla="*/ 2147483646 w 5143"/>
              <a:gd name="T19" fmla="*/ 2147483646 h 1902"/>
              <a:gd name="T20" fmla="*/ 2147483646 w 5143"/>
              <a:gd name="T21" fmla="*/ 2147483646 h 1902"/>
              <a:gd name="T22" fmla="*/ 0 w 5143"/>
              <a:gd name="T23" fmla="*/ 0 h 1902"/>
              <a:gd name="T24" fmla="*/ 0 w 5143"/>
              <a:gd name="T25" fmla="*/ 2147483646 h 1902"/>
              <a:gd name="T26" fmla="*/ 0 w 5143"/>
              <a:gd name="T27" fmla="*/ 2147483646 h 1902"/>
              <a:gd name="T28" fmla="*/ 0 w 5143"/>
              <a:gd name="T29" fmla="*/ 2147483646 h 1902"/>
              <a:gd name="T30" fmla="*/ 0 w 5143"/>
              <a:gd name="T31" fmla="*/ 2147483646 h 1902"/>
              <a:gd name="T32" fmla="*/ 2147483646 w 5143"/>
              <a:gd name="T33" fmla="*/ 2147483646 h 1902"/>
              <a:gd name="T34" fmla="*/ 2147483646 w 5143"/>
              <a:gd name="T35" fmla="*/ 2147483646 h 1902"/>
              <a:gd name="T36" fmla="*/ 2147483646 w 5143"/>
              <a:gd name="T37" fmla="*/ 2147483646 h 1902"/>
              <a:gd name="T38" fmla="*/ 2147483646 w 5143"/>
              <a:gd name="T39" fmla="*/ 2147483646 h 1902"/>
              <a:gd name="T40" fmla="*/ 2147483646 w 5143"/>
              <a:gd name="T41" fmla="*/ 2147483646 h 1902"/>
              <a:gd name="T42" fmla="*/ 2147483646 w 5143"/>
              <a:gd name="T43" fmla="*/ 2147483646 h 1902"/>
              <a:gd name="T44" fmla="*/ 2147483646 w 5143"/>
              <a:gd name="T45" fmla="*/ 2147483646 h 1902"/>
              <a:gd name="T46" fmla="*/ 2147483646 w 5143"/>
              <a:gd name="T47" fmla="*/ 2147483646 h 1902"/>
              <a:gd name="T48" fmla="*/ 2147483646 w 5143"/>
              <a:gd name="T49" fmla="*/ 2147483646 h 1902"/>
              <a:gd name="T50" fmla="*/ 2147483646 w 5143"/>
              <a:gd name="T51" fmla="*/ 2147483646 h 1902"/>
              <a:gd name="T52" fmla="*/ 2147483646 w 5143"/>
              <a:gd name="T53" fmla="*/ 2147483646 h 1902"/>
              <a:gd name="T54" fmla="*/ 2147483646 w 5143"/>
              <a:gd name="T55" fmla="*/ 2147483646 h 1902"/>
              <a:gd name="T56" fmla="*/ 2147483646 w 5143"/>
              <a:gd name="T57" fmla="*/ 2147483646 h 1902"/>
              <a:gd name="T58" fmla="*/ 2147483646 w 5143"/>
              <a:gd name="T59" fmla="*/ 2147483646 h 1902"/>
              <a:gd name="T60" fmla="*/ 2147483646 w 5143"/>
              <a:gd name="T61" fmla="*/ 2147483646 h 1902"/>
              <a:gd name="T62" fmla="*/ 2147483646 w 5143"/>
              <a:gd name="T63" fmla="*/ 2147483646 h 1902"/>
              <a:gd name="T64" fmla="*/ 2147483646 w 5143"/>
              <a:gd name="T65" fmla="*/ 2147483646 h 1902"/>
              <a:gd name="T66" fmla="*/ 2147483646 w 5143"/>
              <a:gd name="T67" fmla="*/ 2147483646 h 1902"/>
              <a:gd name="T68" fmla="*/ 2147483646 w 5143"/>
              <a:gd name="T69" fmla="*/ 2147483646 h 1902"/>
              <a:gd name="T70" fmla="*/ 2147483646 w 5143"/>
              <a:gd name="T71" fmla="*/ 2147483646 h 1902"/>
              <a:gd name="T72" fmla="*/ 2147483646 w 5143"/>
              <a:gd name="T73" fmla="*/ 2147483646 h 1902"/>
              <a:gd name="T74" fmla="*/ 2147483646 w 5143"/>
              <a:gd name="T75" fmla="*/ 2147483646 h 1902"/>
              <a:gd name="T76" fmla="*/ 2147483646 w 5143"/>
              <a:gd name="T77" fmla="*/ 2147483646 h 1902"/>
              <a:gd name="T78" fmla="*/ 2147483646 w 5143"/>
              <a:gd name="T79" fmla="*/ 2147483646 h 1902"/>
              <a:gd name="T80" fmla="*/ 2147483646 w 5143"/>
              <a:gd name="T81" fmla="*/ 2147483646 h 1902"/>
              <a:gd name="T82" fmla="*/ 2147483646 w 5143"/>
              <a:gd name="T83" fmla="*/ 2147483646 h 1902"/>
              <a:gd name="T84" fmla="*/ 2147483646 w 5143"/>
              <a:gd name="T85" fmla="*/ 2147483646 h 1902"/>
              <a:gd name="T86" fmla="*/ 2147483646 w 5143"/>
              <a:gd name="T87" fmla="*/ 2147483646 h 1902"/>
              <a:gd name="T88" fmla="*/ 2147483646 w 5143"/>
              <a:gd name="T89" fmla="*/ 2147483646 h 1902"/>
              <a:gd name="T90" fmla="*/ 2147483646 w 5143"/>
              <a:gd name="T91" fmla="*/ 2147483646 h 1902"/>
              <a:gd name="T92" fmla="*/ 2147483646 w 5143"/>
              <a:gd name="T93" fmla="*/ 2147483646 h 190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29" name="Freeform 5"/>
          <p:cNvSpPr>
            <a:spLocks/>
          </p:cNvSpPr>
          <p:nvPr/>
        </p:nvSpPr>
        <p:spPr bwMode="white">
          <a:xfrm>
            <a:off x="0" y="3146425"/>
            <a:ext cx="9144000" cy="3690938"/>
          </a:xfrm>
          <a:custGeom>
            <a:avLst/>
            <a:gdLst>
              <a:gd name="T0" fmla="*/ 0 w 5760"/>
              <a:gd name="T1" fmla="*/ 0 h 2325"/>
              <a:gd name="T2" fmla="*/ 0 w 5760"/>
              <a:gd name="T3" fmla="*/ 2147483646 h 2325"/>
              <a:gd name="T4" fmla="*/ 2147483646 w 5760"/>
              <a:gd name="T5" fmla="*/ 2147483646 h 2325"/>
              <a:gd name="T6" fmla="*/ 2147483646 w 5760"/>
              <a:gd name="T7" fmla="*/ 2147483646 h 2325"/>
              <a:gd name="T8" fmla="*/ 2147483646 w 5760"/>
              <a:gd name="T9" fmla="*/ 2147483646 h 2325"/>
              <a:gd name="T10" fmla="*/ 2147483646 w 5760"/>
              <a:gd name="T11" fmla="*/ 2147483646 h 2325"/>
              <a:gd name="T12" fmla="*/ 2147483646 w 5760"/>
              <a:gd name="T13" fmla="*/ 2147483646 h 2325"/>
              <a:gd name="T14" fmla="*/ 2147483646 w 5760"/>
              <a:gd name="T15" fmla="*/ 2147483646 h 2325"/>
              <a:gd name="T16" fmla="*/ 2147483646 w 5760"/>
              <a:gd name="T17" fmla="*/ 2147483646 h 2325"/>
              <a:gd name="T18" fmla="*/ 2147483646 w 5760"/>
              <a:gd name="T19" fmla="*/ 2147483646 h 2325"/>
              <a:gd name="T20" fmla="*/ 2147483646 w 5760"/>
              <a:gd name="T21" fmla="*/ 2147483646 h 2325"/>
              <a:gd name="T22" fmla="*/ 2147483646 w 5760"/>
              <a:gd name="T23" fmla="*/ 2147483646 h 2325"/>
              <a:gd name="T24" fmla="*/ 2147483646 w 5760"/>
              <a:gd name="T25" fmla="*/ 2147483646 h 2325"/>
              <a:gd name="T26" fmla="*/ 2147483646 w 5760"/>
              <a:gd name="T27" fmla="*/ 2147483646 h 2325"/>
              <a:gd name="T28" fmla="*/ 2147483646 w 5760"/>
              <a:gd name="T29" fmla="*/ 2147483646 h 2325"/>
              <a:gd name="T30" fmla="*/ 2147483646 w 5760"/>
              <a:gd name="T31" fmla="*/ 2147483646 h 2325"/>
              <a:gd name="T32" fmla="*/ 2147483646 w 5760"/>
              <a:gd name="T33" fmla="*/ 2147483646 h 2325"/>
              <a:gd name="T34" fmla="*/ 2147483646 w 5760"/>
              <a:gd name="T35" fmla="*/ 2147483646 h 2325"/>
              <a:gd name="T36" fmla="*/ 2147483646 w 5760"/>
              <a:gd name="T37" fmla="*/ 2147483646 h 2325"/>
              <a:gd name="T38" fmla="*/ 2147483646 w 5760"/>
              <a:gd name="T39" fmla="*/ 2147483646 h 2325"/>
              <a:gd name="T40" fmla="*/ 2147483646 w 5760"/>
              <a:gd name="T41" fmla="*/ 2147483646 h 2325"/>
              <a:gd name="T42" fmla="*/ 2147483646 w 5760"/>
              <a:gd name="T43" fmla="*/ 2147483646 h 2325"/>
              <a:gd name="T44" fmla="*/ 2147483646 w 5760"/>
              <a:gd name="T45" fmla="*/ 2147483646 h 2325"/>
              <a:gd name="T46" fmla="*/ 2147483646 w 5760"/>
              <a:gd name="T47" fmla="*/ 2147483646 h 2325"/>
              <a:gd name="T48" fmla="*/ 2147483646 w 5760"/>
              <a:gd name="T49" fmla="*/ 2147483646 h 2325"/>
              <a:gd name="T50" fmla="*/ 2147483646 w 5760"/>
              <a:gd name="T51" fmla="*/ 2147483646 h 2325"/>
              <a:gd name="T52" fmla="*/ 2147483646 w 5760"/>
              <a:gd name="T53" fmla="*/ 2147483646 h 2325"/>
              <a:gd name="T54" fmla="*/ 2147483646 w 5760"/>
              <a:gd name="T55" fmla="*/ 2147483646 h 2325"/>
              <a:gd name="T56" fmla="*/ 2147483646 w 5760"/>
              <a:gd name="T57" fmla="*/ 2147483646 h 2325"/>
              <a:gd name="T58" fmla="*/ 2147483646 w 5760"/>
              <a:gd name="T59" fmla="*/ 2147483646 h 2325"/>
              <a:gd name="T60" fmla="*/ 2147483646 w 5760"/>
              <a:gd name="T61" fmla="*/ 2147483646 h 2325"/>
              <a:gd name="T62" fmla="*/ 2147483646 w 5760"/>
              <a:gd name="T63" fmla="*/ 2147483646 h 2325"/>
              <a:gd name="T64" fmla="*/ 2147483646 w 5760"/>
              <a:gd name="T65" fmla="*/ 2147483646 h 2325"/>
              <a:gd name="T66" fmla="*/ 2147483646 w 5760"/>
              <a:gd name="T67" fmla="*/ 2147483646 h 2325"/>
              <a:gd name="T68" fmla="*/ 2147483646 w 5760"/>
              <a:gd name="T69" fmla="*/ 2147483646 h 2325"/>
              <a:gd name="T70" fmla="*/ 2147483646 w 5760"/>
              <a:gd name="T71" fmla="*/ 2147483646 h 2325"/>
              <a:gd name="T72" fmla="*/ 2147483646 w 5760"/>
              <a:gd name="T73" fmla="*/ 2147483646 h 2325"/>
              <a:gd name="T74" fmla="*/ 2147483646 w 5760"/>
              <a:gd name="T75" fmla="*/ 2147483646 h 2325"/>
              <a:gd name="T76" fmla="*/ 2147483646 w 5760"/>
              <a:gd name="T77" fmla="*/ 2147483646 h 2325"/>
              <a:gd name="T78" fmla="*/ 2147483646 w 5760"/>
              <a:gd name="T79" fmla="*/ 2147483646 h 2325"/>
              <a:gd name="T80" fmla="*/ 2147483646 w 5760"/>
              <a:gd name="T81" fmla="*/ 2147483646 h 2325"/>
              <a:gd name="T82" fmla="*/ 2147483646 w 5760"/>
              <a:gd name="T83" fmla="*/ 2147483646 h 2325"/>
              <a:gd name="T84" fmla="*/ 2147483646 w 5760"/>
              <a:gd name="T85" fmla="*/ 2147483646 h 2325"/>
              <a:gd name="T86" fmla="*/ 2147483646 w 5760"/>
              <a:gd name="T87" fmla="*/ 2147483646 h 2325"/>
              <a:gd name="T88" fmla="*/ 2147483646 w 5760"/>
              <a:gd name="T89" fmla="*/ 2147483646 h 2325"/>
              <a:gd name="T90" fmla="*/ 2147483646 w 5760"/>
              <a:gd name="T91" fmla="*/ 2147483646 h 2325"/>
              <a:gd name="T92" fmla="*/ 2147483646 w 5760"/>
              <a:gd name="T93" fmla="*/ 2147483646 h 2325"/>
              <a:gd name="T94" fmla="*/ 2147483646 w 5760"/>
              <a:gd name="T95" fmla="*/ 2147483646 h 2325"/>
              <a:gd name="T96" fmla="*/ 2147483646 w 5760"/>
              <a:gd name="T97" fmla="*/ 2147483646 h 2325"/>
              <a:gd name="T98" fmla="*/ 2147483646 w 5760"/>
              <a:gd name="T99" fmla="*/ 2147483646 h 2325"/>
              <a:gd name="T100" fmla="*/ 2147483646 w 5760"/>
              <a:gd name="T101" fmla="*/ 2147483646 h 2325"/>
              <a:gd name="T102" fmla="*/ 0 w 5760"/>
              <a:gd name="T103" fmla="*/ 0 h 232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30" name="Freeform 6"/>
          <p:cNvSpPr>
            <a:spLocks/>
          </p:cNvSpPr>
          <p:nvPr/>
        </p:nvSpPr>
        <p:spPr bwMode="white">
          <a:xfrm>
            <a:off x="0" y="2460625"/>
            <a:ext cx="9144000" cy="2497138"/>
          </a:xfrm>
          <a:custGeom>
            <a:avLst/>
            <a:gdLst>
              <a:gd name="T0" fmla="*/ 0 w 5760"/>
              <a:gd name="T1" fmla="*/ 0 h 1573"/>
              <a:gd name="T2" fmla="*/ 0 w 5760"/>
              <a:gd name="T3" fmla="*/ 2147483646 h 1573"/>
              <a:gd name="T4" fmla="*/ 2147483646 w 5760"/>
              <a:gd name="T5" fmla="*/ 2147483646 h 1573"/>
              <a:gd name="T6" fmla="*/ 2147483646 w 5760"/>
              <a:gd name="T7" fmla="*/ 2147483646 h 1573"/>
              <a:gd name="T8" fmla="*/ 2147483646 w 5760"/>
              <a:gd name="T9" fmla="*/ 2147483646 h 1573"/>
              <a:gd name="T10" fmla="*/ 2147483646 w 5760"/>
              <a:gd name="T11" fmla="*/ 2147483646 h 1573"/>
              <a:gd name="T12" fmla="*/ 2147483646 w 5760"/>
              <a:gd name="T13" fmla="*/ 2147483646 h 1573"/>
              <a:gd name="T14" fmla="*/ 2147483646 w 5760"/>
              <a:gd name="T15" fmla="*/ 2147483646 h 1573"/>
              <a:gd name="T16" fmla="*/ 2147483646 w 5760"/>
              <a:gd name="T17" fmla="*/ 2147483646 h 1573"/>
              <a:gd name="T18" fmla="*/ 2147483646 w 5760"/>
              <a:gd name="T19" fmla="*/ 2147483646 h 1573"/>
              <a:gd name="T20" fmla="*/ 2147483646 w 5760"/>
              <a:gd name="T21" fmla="*/ 2147483646 h 1573"/>
              <a:gd name="T22" fmla="*/ 2147483646 w 5760"/>
              <a:gd name="T23" fmla="*/ 2147483646 h 1573"/>
              <a:gd name="T24" fmla="*/ 2147483646 w 5760"/>
              <a:gd name="T25" fmla="*/ 2147483646 h 1573"/>
              <a:gd name="T26" fmla="*/ 2147483646 w 5760"/>
              <a:gd name="T27" fmla="*/ 2147483646 h 1573"/>
              <a:gd name="T28" fmla="*/ 2147483646 w 5760"/>
              <a:gd name="T29" fmla="*/ 2147483646 h 1573"/>
              <a:gd name="T30" fmla="*/ 2147483646 w 5760"/>
              <a:gd name="T31" fmla="*/ 2147483646 h 1573"/>
              <a:gd name="T32" fmla="*/ 2147483646 w 5760"/>
              <a:gd name="T33" fmla="*/ 2147483646 h 1573"/>
              <a:gd name="T34" fmla="*/ 2147483646 w 5760"/>
              <a:gd name="T35" fmla="*/ 2147483646 h 1573"/>
              <a:gd name="T36" fmla="*/ 2147483646 w 5760"/>
              <a:gd name="T37" fmla="*/ 2147483646 h 1573"/>
              <a:gd name="T38" fmla="*/ 2147483646 w 5760"/>
              <a:gd name="T39" fmla="*/ 2147483646 h 1573"/>
              <a:gd name="T40" fmla="*/ 2147483646 w 5760"/>
              <a:gd name="T41" fmla="*/ 2147483646 h 1573"/>
              <a:gd name="T42" fmla="*/ 2147483646 w 5760"/>
              <a:gd name="T43" fmla="*/ 2147483646 h 1573"/>
              <a:gd name="T44" fmla="*/ 2147483646 w 5760"/>
              <a:gd name="T45" fmla="*/ 2147483646 h 1573"/>
              <a:gd name="T46" fmla="*/ 2147483646 w 5760"/>
              <a:gd name="T47" fmla="*/ 2147483646 h 1573"/>
              <a:gd name="T48" fmla="*/ 2147483646 w 5760"/>
              <a:gd name="T49" fmla="*/ 2147483646 h 1573"/>
              <a:gd name="T50" fmla="*/ 2147483646 w 5760"/>
              <a:gd name="T51" fmla="*/ 2147483646 h 1573"/>
              <a:gd name="T52" fmla="*/ 2147483646 w 5760"/>
              <a:gd name="T53" fmla="*/ 2147483646 h 1573"/>
              <a:gd name="T54" fmla="*/ 2147483646 w 5760"/>
              <a:gd name="T55" fmla="*/ 2147483646 h 1573"/>
              <a:gd name="T56" fmla="*/ 2147483646 w 5760"/>
              <a:gd name="T57" fmla="*/ 2147483646 h 1573"/>
              <a:gd name="T58" fmla="*/ 2147483646 w 5760"/>
              <a:gd name="T59" fmla="*/ 2147483646 h 1573"/>
              <a:gd name="T60" fmla="*/ 2147483646 w 5760"/>
              <a:gd name="T61" fmla="*/ 2147483646 h 1573"/>
              <a:gd name="T62" fmla="*/ 2147483646 w 5760"/>
              <a:gd name="T63" fmla="*/ 2147483646 h 1573"/>
              <a:gd name="T64" fmla="*/ 2147483646 w 5760"/>
              <a:gd name="T65" fmla="*/ 2147483646 h 1573"/>
              <a:gd name="T66" fmla="*/ 2147483646 w 5760"/>
              <a:gd name="T67" fmla="*/ 2147483646 h 1573"/>
              <a:gd name="T68" fmla="*/ 2147483646 w 5760"/>
              <a:gd name="T69" fmla="*/ 2147483646 h 1573"/>
              <a:gd name="T70" fmla="*/ 2147483646 w 5760"/>
              <a:gd name="T71" fmla="*/ 2147483646 h 1573"/>
              <a:gd name="T72" fmla="*/ 2147483646 w 5760"/>
              <a:gd name="T73" fmla="*/ 2147483646 h 1573"/>
              <a:gd name="T74" fmla="*/ 2147483646 w 5760"/>
              <a:gd name="T75" fmla="*/ 2147483646 h 1573"/>
              <a:gd name="T76" fmla="*/ 2147483646 w 5760"/>
              <a:gd name="T77" fmla="*/ 2147483646 h 1573"/>
              <a:gd name="T78" fmla="*/ 2147483646 w 5760"/>
              <a:gd name="T79" fmla="*/ 2147483646 h 1573"/>
              <a:gd name="T80" fmla="*/ 2147483646 w 5760"/>
              <a:gd name="T81" fmla="*/ 2147483646 h 1573"/>
              <a:gd name="T82" fmla="*/ 2147483646 w 5760"/>
              <a:gd name="T83" fmla="*/ 2147483646 h 1573"/>
              <a:gd name="T84" fmla="*/ 2147483646 w 5760"/>
              <a:gd name="T85" fmla="*/ 2147483646 h 1573"/>
              <a:gd name="T86" fmla="*/ 2147483646 w 5760"/>
              <a:gd name="T87" fmla="*/ 2147483646 h 1573"/>
              <a:gd name="T88" fmla="*/ 2147483646 w 5760"/>
              <a:gd name="T89" fmla="*/ 2147483646 h 1573"/>
              <a:gd name="T90" fmla="*/ 2147483646 w 5760"/>
              <a:gd name="T91" fmla="*/ 2147483646 h 1573"/>
              <a:gd name="T92" fmla="*/ 2147483646 w 5760"/>
              <a:gd name="T93" fmla="*/ 2147483646 h 1573"/>
              <a:gd name="T94" fmla="*/ 2147483646 w 5760"/>
              <a:gd name="T95" fmla="*/ 0 h 1573"/>
              <a:gd name="T96" fmla="*/ 0 w 5760"/>
              <a:gd name="T97" fmla="*/ 0 h 15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31" name="Freeform 7"/>
          <p:cNvSpPr>
            <a:spLocks/>
          </p:cNvSpPr>
          <p:nvPr/>
        </p:nvSpPr>
        <p:spPr bwMode="white">
          <a:xfrm>
            <a:off x="0" y="1793875"/>
            <a:ext cx="9144000" cy="1539875"/>
          </a:xfrm>
          <a:custGeom>
            <a:avLst/>
            <a:gdLst>
              <a:gd name="T0" fmla="*/ 0 w 5760"/>
              <a:gd name="T1" fmla="*/ 0 h 970"/>
              <a:gd name="T2" fmla="*/ 0 w 5760"/>
              <a:gd name="T3" fmla="*/ 2147483646 h 970"/>
              <a:gd name="T4" fmla="*/ 2147483646 w 5760"/>
              <a:gd name="T5" fmla="*/ 2147483646 h 970"/>
              <a:gd name="T6" fmla="*/ 2147483646 w 5760"/>
              <a:gd name="T7" fmla="*/ 2147483646 h 970"/>
              <a:gd name="T8" fmla="*/ 2147483646 w 5760"/>
              <a:gd name="T9" fmla="*/ 2147483646 h 970"/>
              <a:gd name="T10" fmla="*/ 2147483646 w 5760"/>
              <a:gd name="T11" fmla="*/ 2147483646 h 970"/>
              <a:gd name="T12" fmla="*/ 2147483646 w 5760"/>
              <a:gd name="T13" fmla="*/ 2147483646 h 970"/>
              <a:gd name="T14" fmla="*/ 2147483646 w 5760"/>
              <a:gd name="T15" fmla="*/ 2147483646 h 970"/>
              <a:gd name="T16" fmla="*/ 2147483646 w 5760"/>
              <a:gd name="T17" fmla="*/ 2147483646 h 970"/>
              <a:gd name="T18" fmla="*/ 2147483646 w 5760"/>
              <a:gd name="T19" fmla="*/ 2147483646 h 970"/>
              <a:gd name="T20" fmla="*/ 2147483646 w 5760"/>
              <a:gd name="T21" fmla="*/ 2147483646 h 970"/>
              <a:gd name="T22" fmla="*/ 2147483646 w 5760"/>
              <a:gd name="T23" fmla="*/ 2147483646 h 970"/>
              <a:gd name="T24" fmla="*/ 2147483646 w 5760"/>
              <a:gd name="T25" fmla="*/ 2147483646 h 970"/>
              <a:gd name="T26" fmla="*/ 2147483646 w 5760"/>
              <a:gd name="T27" fmla="*/ 2147483646 h 970"/>
              <a:gd name="T28" fmla="*/ 2147483646 w 5760"/>
              <a:gd name="T29" fmla="*/ 2147483646 h 970"/>
              <a:gd name="T30" fmla="*/ 2147483646 w 5760"/>
              <a:gd name="T31" fmla="*/ 2147483646 h 970"/>
              <a:gd name="T32" fmla="*/ 2147483646 w 5760"/>
              <a:gd name="T33" fmla="*/ 2147483646 h 970"/>
              <a:gd name="T34" fmla="*/ 2147483646 w 5760"/>
              <a:gd name="T35" fmla="*/ 2147483646 h 970"/>
              <a:gd name="T36" fmla="*/ 2147483646 w 5760"/>
              <a:gd name="T37" fmla="*/ 2147483646 h 970"/>
              <a:gd name="T38" fmla="*/ 2147483646 w 5760"/>
              <a:gd name="T39" fmla="*/ 2147483646 h 970"/>
              <a:gd name="T40" fmla="*/ 2147483646 w 5760"/>
              <a:gd name="T41" fmla="*/ 2147483646 h 970"/>
              <a:gd name="T42" fmla="*/ 2147483646 w 5760"/>
              <a:gd name="T43" fmla="*/ 2147483646 h 970"/>
              <a:gd name="T44" fmla="*/ 2147483646 w 5760"/>
              <a:gd name="T45" fmla="*/ 0 h 970"/>
              <a:gd name="T46" fmla="*/ 0 w 5760"/>
              <a:gd name="T47" fmla="*/ 0 h 97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32" name="Freeform 8"/>
          <p:cNvSpPr>
            <a:spLocks/>
          </p:cNvSpPr>
          <p:nvPr/>
        </p:nvSpPr>
        <p:spPr bwMode="white">
          <a:xfrm>
            <a:off x="0" y="-20638"/>
            <a:ext cx="9144000" cy="1682751"/>
          </a:xfrm>
          <a:custGeom>
            <a:avLst/>
            <a:gdLst>
              <a:gd name="T0" fmla="*/ 0 w 5760"/>
              <a:gd name="T1" fmla="*/ 2147483646 h 1060"/>
              <a:gd name="T2" fmla="*/ 0 w 5760"/>
              <a:gd name="T3" fmla="*/ 2147483646 h 1060"/>
              <a:gd name="T4" fmla="*/ 2147483646 w 5760"/>
              <a:gd name="T5" fmla="*/ 2147483646 h 1060"/>
              <a:gd name="T6" fmla="*/ 2147483646 w 5760"/>
              <a:gd name="T7" fmla="*/ 0 h 1060"/>
              <a:gd name="T8" fmla="*/ 2147483646 w 5760"/>
              <a:gd name="T9" fmla="*/ 0 h 1060"/>
              <a:gd name="T10" fmla="*/ 2147483646 w 5760"/>
              <a:gd name="T11" fmla="*/ 2147483646 h 1060"/>
              <a:gd name="T12" fmla="*/ 2147483646 w 5760"/>
              <a:gd name="T13" fmla="*/ 2147483646 h 1060"/>
              <a:gd name="T14" fmla="*/ 2147483646 w 5760"/>
              <a:gd name="T15" fmla="*/ 2147483646 h 1060"/>
              <a:gd name="T16" fmla="*/ 2147483646 w 5760"/>
              <a:gd name="T17" fmla="*/ 2147483646 h 1060"/>
              <a:gd name="T18" fmla="*/ 2147483646 w 5760"/>
              <a:gd name="T19" fmla="*/ 2147483646 h 1060"/>
              <a:gd name="T20" fmla="*/ 2147483646 w 5760"/>
              <a:gd name="T21" fmla="*/ 2147483646 h 1060"/>
              <a:gd name="T22" fmla="*/ 2147483646 w 5760"/>
              <a:gd name="T23" fmla="*/ 2147483646 h 1060"/>
              <a:gd name="T24" fmla="*/ 2147483646 w 5760"/>
              <a:gd name="T25" fmla="*/ 2147483646 h 1060"/>
              <a:gd name="T26" fmla="*/ 2147483646 w 5760"/>
              <a:gd name="T27" fmla="*/ 2147483646 h 1060"/>
              <a:gd name="T28" fmla="*/ 2147483646 w 5760"/>
              <a:gd name="T29" fmla="*/ 2147483646 h 1060"/>
              <a:gd name="T30" fmla="*/ 2147483646 w 5760"/>
              <a:gd name="T31" fmla="*/ 2147483646 h 1060"/>
              <a:gd name="T32" fmla="*/ 2147483646 w 5760"/>
              <a:gd name="T33" fmla="*/ 2147483646 h 1060"/>
              <a:gd name="T34" fmla="*/ 2147483646 w 5760"/>
              <a:gd name="T35" fmla="*/ 2147483646 h 1060"/>
              <a:gd name="T36" fmla="*/ 2147483646 w 5760"/>
              <a:gd name="T37" fmla="*/ 2147483646 h 1060"/>
              <a:gd name="T38" fmla="*/ 2147483646 w 5760"/>
              <a:gd name="T39" fmla="*/ 2147483646 h 1060"/>
              <a:gd name="T40" fmla="*/ 2147483646 w 5760"/>
              <a:gd name="T41" fmla="*/ 2147483646 h 1060"/>
              <a:gd name="T42" fmla="*/ 2147483646 w 5760"/>
              <a:gd name="T43" fmla="*/ 2147483646 h 1060"/>
              <a:gd name="T44" fmla="*/ 2147483646 w 5760"/>
              <a:gd name="T45" fmla="*/ 2147483646 h 1060"/>
              <a:gd name="T46" fmla="*/ 2147483646 w 5760"/>
              <a:gd name="T47" fmla="*/ 2147483646 h 1060"/>
              <a:gd name="T48" fmla="*/ 2147483646 w 5760"/>
              <a:gd name="T49" fmla="*/ 2147483646 h 1060"/>
              <a:gd name="T50" fmla="*/ 2147483646 w 5760"/>
              <a:gd name="T51" fmla="*/ 2147483646 h 1060"/>
              <a:gd name="T52" fmla="*/ 2147483646 w 5760"/>
              <a:gd name="T53" fmla="*/ 2147483646 h 1060"/>
              <a:gd name="T54" fmla="*/ 0 w 5760"/>
              <a:gd name="T55" fmla="*/ 2147483646 h 10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33" name="Freeform 9"/>
          <p:cNvSpPr>
            <a:spLocks/>
          </p:cNvSpPr>
          <p:nvPr/>
        </p:nvSpPr>
        <p:spPr bwMode="white">
          <a:xfrm>
            <a:off x="0" y="-20638"/>
            <a:ext cx="8388350" cy="1068388"/>
          </a:xfrm>
          <a:custGeom>
            <a:avLst/>
            <a:gdLst>
              <a:gd name="T0" fmla="*/ 0 w 5284"/>
              <a:gd name="T1" fmla="*/ 2147483646 h 673"/>
              <a:gd name="T2" fmla="*/ 0 w 5284"/>
              <a:gd name="T3" fmla="*/ 2147483646 h 673"/>
              <a:gd name="T4" fmla="*/ 2147483646 w 5284"/>
              <a:gd name="T5" fmla="*/ 2147483646 h 673"/>
              <a:gd name="T6" fmla="*/ 2147483646 w 5284"/>
              <a:gd name="T7" fmla="*/ 2147483646 h 673"/>
              <a:gd name="T8" fmla="*/ 2147483646 w 5284"/>
              <a:gd name="T9" fmla="*/ 2147483646 h 673"/>
              <a:gd name="T10" fmla="*/ 2147483646 w 5284"/>
              <a:gd name="T11" fmla="*/ 2147483646 h 673"/>
              <a:gd name="T12" fmla="*/ 2147483646 w 5284"/>
              <a:gd name="T13" fmla="*/ 2147483646 h 673"/>
              <a:gd name="T14" fmla="*/ 2147483646 w 5284"/>
              <a:gd name="T15" fmla="*/ 2147483646 h 673"/>
              <a:gd name="T16" fmla="*/ 2147483646 w 5284"/>
              <a:gd name="T17" fmla="*/ 2147483646 h 673"/>
              <a:gd name="T18" fmla="*/ 2147483646 w 5284"/>
              <a:gd name="T19" fmla="*/ 2147483646 h 673"/>
              <a:gd name="T20" fmla="*/ 2147483646 w 5284"/>
              <a:gd name="T21" fmla="*/ 2147483646 h 673"/>
              <a:gd name="T22" fmla="*/ 2147483646 w 5284"/>
              <a:gd name="T23" fmla="*/ 2147483646 h 673"/>
              <a:gd name="T24" fmla="*/ 2147483646 w 5284"/>
              <a:gd name="T25" fmla="*/ 2147483646 h 673"/>
              <a:gd name="T26" fmla="*/ 2147483646 w 5284"/>
              <a:gd name="T27" fmla="*/ 2147483646 h 673"/>
              <a:gd name="T28" fmla="*/ 2147483646 w 5284"/>
              <a:gd name="T29" fmla="*/ 2147483646 h 673"/>
              <a:gd name="T30" fmla="*/ 2147483646 w 5284"/>
              <a:gd name="T31" fmla="*/ 2147483646 h 673"/>
              <a:gd name="T32" fmla="*/ 2147483646 w 5284"/>
              <a:gd name="T33" fmla="*/ 2147483646 h 673"/>
              <a:gd name="T34" fmla="*/ 2147483646 w 5284"/>
              <a:gd name="T35" fmla="*/ 2147483646 h 673"/>
              <a:gd name="T36" fmla="*/ 2147483646 w 5284"/>
              <a:gd name="T37" fmla="*/ 2147483646 h 673"/>
              <a:gd name="T38" fmla="*/ 2147483646 w 5284"/>
              <a:gd name="T39" fmla="*/ 2147483646 h 673"/>
              <a:gd name="T40" fmla="*/ 2147483646 w 5284"/>
              <a:gd name="T41" fmla="*/ 2147483646 h 673"/>
              <a:gd name="T42" fmla="*/ 2147483646 w 5284"/>
              <a:gd name="T43" fmla="*/ 2147483646 h 673"/>
              <a:gd name="T44" fmla="*/ 2147483646 w 5284"/>
              <a:gd name="T45" fmla="*/ 2147483646 h 673"/>
              <a:gd name="T46" fmla="*/ 2147483646 w 5284"/>
              <a:gd name="T47" fmla="*/ 2147483646 h 673"/>
              <a:gd name="T48" fmla="*/ 2147483646 w 5284"/>
              <a:gd name="T49" fmla="*/ 2147483646 h 673"/>
              <a:gd name="T50" fmla="*/ 2147483646 w 5284"/>
              <a:gd name="T51" fmla="*/ 2147483646 h 673"/>
              <a:gd name="T52" fmla="*/ 2147483646 w 5284"/>
              <a:gd name="T53" fmla="*/ 0 h 673"/>
              <a:gd name="T54" fmla="*/ 2147483646 w 5284"/>
              <a:gd name="T55" fmla="*/ 0 h 673"/>
              <a:gd name="T56" fmla="*/ 2147483646 w 5284"/>
              <a:gd name="T57" fmla="*/ 2147483646 h 673"/>
              <a:gd name="T58" fmla="*/ 2147483646 w 5284"/>
              <a:gd name="T59" fmla="*/ 2147483646 h 673"/>
              <a:gd name="T60" fmla="*/ 2147483646 w 5284"/>
              <a:gd name="T61" fmla="*/ 2147483646 h 673"/>
              <a:gd name="T62" fmla="*/ 2147483646 w 5284"/>
              <a:gd name="T63" fmla="*/ 2147483646 h 673"/>
              <a:gd name="T64" fmla="*/ 2147483646 w 5284"/>
              <a:gd name="T65" fmla="*/ 2147483646 h 673"/>
              <a:gd name="T66" fmla="*/ 2147483646 w 5284"/>
              <a:gd name="T67" fmla="*/ 2147483646 h 673"/>
              <a:gd name="T68" fmla="*/ 2147483646 w 5284"/>
              <a:gd name="T69" fmla="*/ 2147483646 h 673"/>
              <a:gd name="T70" fmla="*/ 2147483646 w 5284"/>
              <a:gd name="T71" fmla="*/ 2147483646 h 673"/>
              <a:gd name="T72" fmla="*/ 2147483646 w 5284"/>
              <a:gd name="T73" fmla="*/ 2147483646 h 673"/>
              <a:gd name="T74" fmla="*/ 2147483646 w 5284"/>
              <a:gd name="T75" fmla="*/ 2147483646 h 673"/>
              <a:gd name="T76" fmla="*/ 2147483646 w 5284"/>
              <a:gd name="T77" fmla="*/ 2147483646 h 673"/>
              <a:gd name="T78" fmla="*/ 2147483646 w 5284"/>
              <a:gd name="T79" fmla="*/ 2147483646 h 673"/>
              <a:gd name="T80" fmla="*/ 2147483646 w 5284"/>
              <a:gd name="T81" fmla="*/ 2147483646 h 673"/>
              <a:gd name="T82" fmla="*/ 2147483646 w 5284"/>
              <a:gd name="T83" fmla="*/ 2147483646 h 673"/>
              <a:gd name="T84" fmla="*/ 2147483646 w 5284"/>
              <a:gd name="T85" fmla="*/ 2147483646 h 673"/>
              <a:gd name="T86" fmla="*/ 0 w 5284"/>
              <a:gd name="T87" fmla="*/ 2147483646 h 67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34" name="Freeform 10"/>
          <p:cNvSpPr>
            <a:spLocks/>
          </p:cNvSpPr>
          <p:nvPr/>
        </p:nvSpPr>
        <p:spPr bwMode="white">
          <a:xfrm>
            <a:off x="0" y="-20638"/>
            <a:ext cx="4578350" cy="454026"/>
          </a:xfrm>
          <a:custGeom>
            <a:avLst/>
            <a:gdLst>
              <a:gd name="T0" fmla="*/ 0 w 2884"/>
              <a:gd name="T1" fmla="*/ 0 h 286"/>
              <a:gd name="T2" fmla="*/ 0 w 2884"/>
              <a:gd name="T3" fmla="*/ 2147483646 h 286"/>
              <a:gd name="T4" fmla="*/ 2147483646 w 2884"/>
              <a:gd name="T5" fmla="*/ 2147483646 h 286"/>
              <a:gd name="T6" fmla="*/ 2147483646 w 2884"/>
              <a:gd name="T7" fmla="*/ 2147483646 h 286"/>
              <a:gd name="T8" fmla="*/ 2147483646 w 2884"/>
              <a:gd name="T9" fmla="*/ 2147483646 h 286"/>
              <a:gd name="T10" fmla="*/ 2147483646 w 2884"/>
              <a:gd name="T11" fmla="*/ 2147483646 h 286"/>
              <a:gd name="T12" fmla="*/ 2147483646 w 2884"/>
              <a:gd name="T13" fmla="*/ 2147483646 h 286"/>
              <a:gd name="T14" fmla="*/ 2147483646 w 2884"/>
              <a:gd name="T15" fmla="*/ 2147483646 h 286"/>
              <a:gd name="T16" fmla="*/ 2147483646 w 2884"/>
              <a:gd name="T17" fmla="*/ 2147483646 h 286"/>
              <a:gd name="T18" fmla="*/ 2147483646 w 2884"/>
              <a:gd name="T19" fmla="*/ 2147483646 h 286"/>
              <a:gd name="T20" fmla="*/ 2147483646 w 2884"/>
              <a:gd name="T21" fmla="*/ 2147483646 h 286"/>
              <a:gd name="T22" fmla="*/ 2147483646 w 2884"/>
              <a:gd name="T23" fmla="*/ 2147483646 h 286"/>
              <a:gd name="T24" fmla="*/ 2147483646 w 2884"/>
              <a:gd name="T25" fmla="*/ 2147483646 h 286"/>
              <a:gd name="T26" fmla="*/ 2147483646 w 2884"/>
              <a:gd name="T27" fmla="*/ 2147483646 h 286"/>
              <a:gd name="T28" fmla="*/ 2147483646 w 2884"/>
              <a:gd name="T29" fmla="*/ 0 h 286"/>
              <a:gd name="T30" fmla="*/ 0 w 2884"/>
              <a:gd name="T31" fmla="*/ 0 h 28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35" name="Rectangle 11"/>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Fare clic per modificare lo stile del titolo dello schema</a:t>
            </a:r>
          </a:p>
        </p:txBody>
      </p:sp>
      <p:sp>
        <p:nvSpPr>
          <p:cNvPr id="1036" name="Rectangle 12"/>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Fare clic per modificare gli stili del testo dello schema</a:t>
            </a:r>
          </a:p>
          <a:p>
            <a:pPr lvl="1"/>
            <a:r>
              <a:rPr lang="en-US" altLang="en-US" smtClean="0"/>
              <a:t>Secondo livello</a:t>
            </a:r>
          </a:p>
          <a:p>
            <a:pPr lvl="2"/>
            <a:r>
              <a:rPr lang="en-US" altLang="en-US" smtClean="0"/>
              <a:t>Terzo livello</a:t>
            </a:r>
          </a:p>
          <a:p>
            <a:pPr lvl="3"/>
            <a:r>
              <a:rPr lang="en-US" altLang="en-US" smtClean="0"/>
              <a:t>Quarto livello</a:t>
            </a:r>
          </a:p>
          <a:p>
            <a:pPr lvl="4"/>
            <a:r>
              <a:rPr lang="en-US" altLang="en-US" smtClean="0"/>
              <a:t>Quinto livello</a:t>
            </a:r>
          </a:p>
        </p:txBody>
      </p:sp>
      <p:sp>
        <p:nvSpPr>
          <p:cNvPr id="4109" name="Rectangle 13"/>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pPr>
              <a:defRPr/>
            </a:pPr>
            <a:endParaRPr lang="en-US" altLang="en-US"/>
          </a:p>
        </p:txBody>
      </p:sp>
      <p:sp>
        <p:nvSpPr>
          <p:cNvPr id="4110" name="Rectangle 1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defRPr>
            </a:lvl1pPr>
          </a:lstStyle>
          <a:p>
            <a:pPr>
              <a:defRPr/>
            </a:pPr>
            <a:endParaRPr lang="en-US" altLang="en-US" dirty="0"/>
          </a:p>
        </p:txBody>
      </p:sp>
      <p:sp>
        <p:nvSpPr>
          <p:cNvPr id="4111" name="Rectangle 15"/>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defRPr>
            </a:lvl1pPr>
          </a:lstStyle>
          <a:p>
            <a:pPr>
              <a:defRPr/>
            </a:pPr>
            <a:fld id="{8C49B9F0-E0E4-4388-BFC0-45ED340DA27A}"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732"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0-#ppt_w/2"/>
                                          </p:val>
                                        </p:tav>
                                        <p:tav tm="100000">
                                          <p:val>
                                            <p:strVal val="#ppt_x"/>
                                          </p:val>
                                        </p:tav>
                                      </p:tavLst>
                                    </p:anim>
                                    <p:anim calcmode="lin" valueType="num">
                                      <p:cBhvr additive="base">
                                        <p:cTn id="8" dur="500" fill="hold"/>
                                        <p:tgtEl>
                                          <p:spTgt spid="4098"/>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5"/>
                                            </p:cond>
                                          </p:stCondLst>
                                        </p:cTn>
                                        <p:tgtEl>
                                          <p:spTgt spid="4098"/>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nimBg="1"/>
    </p:bldLst>
  </p:timing>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hyperlink" Target="http://dx.doi.org/10.3247/sl6nmr16.001" TargetMode="External"/><Relationship Id="rId4" Type="http://schemas.openxmlformats.org/officeDocument/2006/relationships/hyperlink" Target="http://www.ebyte.i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dx.doi.org/10.3247/sl6nmr16.001" TargetMode="External"/><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373981" y="3532160"/>
            <a:ext cx="6396038" cy="2573318"/>
            <a:chOff x="1731963" y="4228336"/>
            <a:chExt cx="5680074" cy="1964614"/>
          </a:xfrm>
        </p:grpSpPr>
        <p:grpSp>
          <p:nvGrpSpPr>
            <p:cNvPr id="5" name="Group 4"/>
            <p:cNvGrpSpPr/>
            <p:nvPr/>
          </p:nvGrpSpPr>
          <p:grpSpPr>
            <a:xfrm>
              <a:off x="1731963" y="4228336"/>
              <a:ext cx="5680074" cy="1964614"/>
              <a:chOff x="1457325" y="4248240"/>
              <a:chExt cx="5680074" cy="1964614"/>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57325" y="4256087"/>
                <a:ext cx="2609022" cy="1956767"/>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90478" y="4248240"/>
                <a:ext cx="2946921" cy="1964614"/>
              </a:xfrm>
              <a:prstGeom prst="rect">
                <a:avLst/>
              </a:prstGeom>
            </p:spPr>
          </p:pic>
        </p:grpSp>
        <p:sp>
          <p:nvSpPr>
            <p:cNvPr id="9" name="TextBox 8"/>
            <p:cNvSpPr txBox="1"/>
            <p:nvPr/>
          </p:nvSpPr>
          <p:spPr>
            <a:xfrm>
              <a:off x="3302000" y="5720779"/>
              <a:ext cx="950085" cy="369332"/>
            </a:xfrm>
            <a:prstGeom prst="rect">
              <a:avLst/>
            </a:prstGeom>
            <a:noFill/>
          </p:spPr>
          <p:txBody>
            <a:bodyPr wrap="square" rtlCol="0">
              <a:spAutoFit/>
            </a:bodyPr>
            <a:lstStyle/>
            <a:p>
              <a:pPr algn="r"/>
              <a:r>
                <a:rPr lang="en-US" sz="1800" dirty="0" smtClean="0">
                  <a:solidFill>
                    <a:schemeClr val="tx1"/>
                  </a:solidFill>
                </a:rPr>
                <a:t>Hobby</a:t>
              </a:r>
              <a:endParaRPr lang="en-US" sz="1800" dirty="0">
                <a:solidFill>
                  <a:schemeClr val="tx1"/>
                </a:solidFill>
              </a:endParaRPr>
            </a:p>
          </p:txBody>
        </p:sp>
        <p:sp>
          <p:nvSpPr>
            <p:cNvPr id="14" name="TextBox 13"/>
            <p:cNvSpPr txBox="1"/>
            <p:nvPr/>
          </p:nvSpPr>
          <p:spPr>
            <a:xfrm>
              <a:off x="5016961" y="5210643"/>
              <a:ext cx="1665429" cy="369332"/>
            </a:xfrm>
            <a:prstGeom prst="rect">
              <a:avLst/>
            </a:prstGeom>
            <a:noFill/>
          </p:spPr>
          <p:txBody>
            <a:bodyPr wrap="square" rtlCol="0">
              <a:spAutoFit/>
            </a:bodyPr>
            <a:lstStyle/>
            <a:p>
              <a:pPr algn="ctr"/>
              <a:r>
                <a:rPr lang="en-US" sz="1800" dirty="0" smtClean="0">
                  <a:solidFill>
                    <a:schemeClr val="bg2"/>
                  </a:solidFill>
                </a:rPr>
                <a:t>Bread &amp; butter</a:t>
              </a:r>
              <a:endParaRPr lang="en-US" sz="1800" dirty="0">
                <a:solidFill>
                  <a:schemeClr val="bg2"/>
                </a:solidFill>
              </a:endParaRPr>
            </a:p>
          </p:txBody>
        </p:sp>
      </p:grpSp>
      <p:sp>
        <p:nvSpPr>
          <p:cNvPr id="5122" name="Rectangle 3"/>
          <p:cNvSpPr>
            <a:spLocks noGrp="1" noChangeArrowheads="1"/>
          </p:cNvSpPr>
          <p:nvPr>
            <p:ph type="title"/>
          </p:nvPr>
        </p:nvSpPr>
        <p:spPr>
          <a:xfrm>
            <a:off x="0" y="252660"/>
            <a:ext cx="9144000" cy="769441"/>
          </a:xfrm>
        </p:spPr>
        <p:txBody>
          <a:bodyPr>
            <a:spAutoFit/>
          </a:bodyPr>
          <a:lstStyle/>
          <a:p>
            <a:pPr>
              <a:spcBef>
                <a:spcPct val="25000"/>
              </a:spcBef>
            </a:pPr>
            <a:r>
              <a:rPr lang="en-US" altLang="en-US" sz="2800" b="1" dirty="0" smtClean="0">
                <a:solidFill>
                  <a:srgbClr val="FFFF99"/>
                </a:solidFill>
              </a:rPr>
              <a:t>Is NMR Stuck?</a:t>
            </a:r>
            <a:br>
              <a:rPr lang="en-US" altLang="en-US" sz="2800" b="1" dirty="0" smtClean="0">
                <a:solidFill>
                  <a:srgbClr val="FFFF99"/>
                </a:solidFill>
              </a:rPr>
            </a:br>
            <a:r>
              <a:rPr lang="en-US" altLang="en-US" sz="1600" b="1" dirty="0" smtClean="0">
                <a:solidFill>
                  <a:schemeClr val="tx1"/>
                </a:solidFill>
              </a:rPr>
              <a:t>Original title: </a:t>
            </a:r>
            <a:r>
              <a:rPr lang="en-US" altLang="en-US" sz="1600" b="1" dirty="0" smtClean="0">
                <a:solidFill>
                  <a:srgbClr val="FFFF99"/>
                </a:solidFill>
              </a:rPr>
              <a:t>NMR Technology: </a:t>
            </a:r>
            <a:r>
              <a:rPr lang="en-US" altLang="en-US" sz="1600" dirty="0" smtClean="0">
                <a:solidFill>
                  <a:srgbClr val="FFFF99"/>
                </a:solidFill>
              </a:rPr>
              <a:t>Recent history, emerging possibilities and new challenges</a:t>
            </a:r>
            <a:endParaRPr lang="en-US" altLang="en-US" sz="1600" u="sng" noProof="1" smtClean="0">
              <a:solidFill>
                <a:srgbClr val="FFFF99"/>
              </a:solidFill>
              <a:latin typeface="Times" panose="02020603050405020304" pitchFamily="18" charset="0"/>
              <a:cs typeface="Times New Roman" panose="02020603050405020304" pitchFamily="18" charset="0"/>
            </a:endParaRPr>
          </a:p>
        </p:txBody>
      </p:sp>
      <p:sp>
        <p:nvSpPr>
          <p:cNvPr id="5123" name="Text Box 5"/>
          <p:cNvSpPr txBox="1">
            <a:spLocks noChangeArrowheads="1"/>
          </p:cNvSpPr>
          <p:nvPr/>
        </p:nvSpPr>
        <p:spPr bwMode="auto">
          <a:xfrm>
            <a:off x="0" y="1081088"/>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400" noProof="1"/>
              <a:t>Stanislav </a:t>
            </a:r>
            <a:r>
              <a:rPr lang="en-US" altLang="en-US" sz="2400" noProof="1" smtClean="0"/>
              <a:t>S</a:t>
            </a:r>
            <a:r>
              <a:rPr lang="en-US" altLang="en-US" sz="2400" noProof="1" smtClean="0">
                <a:cs typeface="Times New Roman" panose="02020603050405020304" pitchFamily="18" charset="0"/>
              </a:rPr>
              <a:t>ýkora </a:t>
            </a:r>
            <a:r>
              <a:rPr lang="en-US" altLang="en-US" sz="1600" noProof="1" smtClean="0">
                <a:solidFill>
                  <a:schemeClr val="tx1">
                    <a:lumMod val="75000"/>
                  </a:schemeClr>
                </a:solidFill>
                <a:cs typeface="Times New Roman" panose="02020603050405020304" pitchFamily="18" charset="0"/>
              </a:rPr>
              <a:t>== </a:t>
            </a:r>
            <a:r>
              <a:rPr lang="en-US" altLang="en-US" sz="1800" b="1" noProof="1" smtClean="0">
                <a:solidFill>
                  <a:schemeClr val="tx1">
                    <a:lumMod val="75000"/>
                  </a:schemeClr>
                </a:solidFill>
                <a:cs typeface="Times New Roman" panose="02020603050405020304" pitchFamily="18" charset="0"/>
              </a:rPr>
              <a:t>Stan’s Hub </a:t>
            </a:r>
            <a:r>
              <a:rPr lang="en-US" altLang="en-US" sz="1800" noProof="1" smtClean="0">
                <a:solidFill>
                  <a:schemeClr val="tx1">
                    <a:lumMod val="75000"/>
                  </a:schemeClr>
                </a:solidFill>
                <a:cs typeface="Times New Roman" panose="02020603050405020304" pitchFamily="18" charset="0"/>
              </a:rPr>
              <a:t>(</a:t>
            </a:r>
            <a:r>
              <a:rPr lang="en-US" altLang="en-US" sz="1800" noProof="1" smtClean="0">
                <a:solidFill>
                  <a:schemeClr val="tx1">
                    <a:lumMod val="75000"/>
                  </a:schemeClr>
                </a:solidFill>
                <a:cs typeface="Times New Roman" panose="02020603050405020304" pitchFamily="18" charset="0"/>
                <a:hlinkClick r:id="rId4"/>
              </a:rPr>
              <a:t>www.ebyte.it</a:t>
            </a:r>
            <a:r>
              <a:rPr lang="en-US" altLang="en-US" sz="1800" noProof="1" smtClean="0">
                <a:solidFill>
                  <a:schemeClr val="tx1">
                    <a:lumMod val="75000"/>
                  </a:schemeClr>
                </a:solidFill>
                <a:cs typeface="Times New Roman" panose="02020603050405020304" pitchFamily="18" charset="0"/>
              </a:rPr>
              <a:t>)</a:t>
            </a:r>
            <a:endParaRPr lang="en-US" altLang="en-US" sz="1800" noProof="1">
              <a:solidFill>
                <a:schemeClr val="tx1">
                  <a:lumMod val="75000"/>
                </a:schemeClr>
              </a:solidFill>
            </a:endParaRPr>
          </a:p>
        </p:txBody>
      </p:sp>
      <p:sp>
        <p:nvSpPr>
          <p:cNvPr id="13" name="Text Box 6"/>
          <p:cNvSpPr txBox="1">
            <a:spLocks noChangeArrowheads="1"/>
          </p:cNvSpPr>
          <p:nvPr/>
        </p:nvSpPr>
        <p:spPr bwMode="auto">
          <a:xfrm>
            <a:off x="-1" y="6469988"/>
            <a:ext cx="9144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00" noProof="1" smtClean="0">
                <a:cs typeface="Times New Roman" panose="02020603050405020304" pitchFamily="18" charset="0"/>
              </a:rPr>
              <a:t>Presented at </a:t>
            </a:r>
            <a:r>
              <a:rPr lang="en-US" altLang="en-US" sz="1400" i="1" noProof="1" smtClean="0">
                <a:cs typeface="Times New Roman" panose="02020603050405020304" pitchFamily="18" charset="0"/>
              </a:rPr>
              <a:t>MRPM13</a:t>
            </a:r>
            <a:r>
              <a:rPr lang="en-US" altLang="en-US" sz="1400" noProof="1" smtClean="0">
                <a:cs typeface="Times New Roman" panose="02020603050405020304" pitchFamily="18" charset="0"/>
              </a:rPr>
              <a:t>, Bologna, Italy, 4-8 September 2016            Slides are available at DOI</a:t>
            </a:r>
            <a:r>
              <a:rPr lang="en-US" altLang="en-US" sz="1600" noProof="1" smtClean="0">
                <a:cs typeface="Times New Roman" panose="02020603050405020304" pitchFamily="18" charset="0"/>
              </a:rPr>
              <a:t>  </a:t>
            </a:r>
            <a:r>
              <a:rPr lang="en-US" altLang="en-US" sz="1600" noProof="1" smtClean="0">
                <a:cs typeface="Times New Roman" panose="02020603050405020304" pitchFamily="18" charset="0"/>
                <a:hlinkClick r:id="rId5"/>
              </a:rPr>
              <a:t>10.3247/SL6Nmr16.001</a:t>
            </a:r>
            <a:endParaRPr lang="en-US" altLang="en-US" sz="1400" noProof="1">
              <a:cs typeface="Times New Roman" panose="02020603050405020304" pitchFamily="18" charset="0"/>
            </a:endParaRPr>
          </a:p>
        </p:txBody>
      </p:sp>
      <p:sp>
        <p:nvSpPr>
          <p:cNvPr id="15" name="Text Box 5"/>
          <p:cNvSpPr txBox="1">
            <a:spLocks noChangeArrowheads="1"/>
          </p:cNvSpPr>
          <p:nvPr/>
        </p:nvSpPr>
        <p:spPr bwMode="auto">
          <a:xfrm>
            <a:off x="0" y="1673694"/>
            <a:ext cx="9144000" cy="16542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1400" u="sng" noProof="1" smtClean="0">
                <a:solidFill>
                  <a:srgbClr val="FFFF99"/>
                </a:solidFill>
              </a:rPr>
              <a:t>Who am I:</a:t>
            </a:r>
            <a:r>
              <a:rPr lang="en-US" altLang="en-US" sz="1400" noProof="1" smtClean="0"/>
              <a:t> a physicist, NMR buff, retired entrepreneur, programmer, </a:t>
            </a:r>
            <a:r>
              <a:rPr lang="en-US" altLang="en-US" sz="1400" b="1" noProof="1" smtClean="0"/>
              <a:t>OBSERVER</a:t>
            </a:r>
            <a:endParaRPr lang="en-US" altLang="en-US" sz="1400" noProof="1" smtClean="0"/>
          </a:p>
          <a:p>
            <a:pPr algn="ctr">
              <a:spcBef>
                <a:spcPts val="600"/>
              </a:spcBef>
              <a:buFontTx/>
              <a:buNone/>
            </a:pPr>
            <a:r>
              <a:rPr lang="en-US" altLang="en-US" sz="1400" u="sng" noProof="1" smtClean="0">
                <a:solidFill>
                  <a:srgbClr val="FFFF99"/>
                </a:solidFill>
              </a:rPr>
              <a:t>Experiences:</a:t>
            </a:r>
            <a:r>
              <a:rPr lang="en-US" altLang="en-US" sz="1400" noProof="1" smtClean="0"/>
              <a:t> Academic (11 y), head of Bruker Italiana (6 y), cofounder of Stelar (20 y)</a:t>
            </a:r>
          </a:p>
          <a:p>
            <a:pPr algn="ctr">
              <a:spcBef>
                <a:spcPts val="300"/>
              </a:spcBef>
              <a:buFontTx/>
              <a:buNone/>
            </a:pPr>
            <a:r>
              <a:rPr lang="en-US" altLang="en-US" sz="1400" noProof="1" smtClean="0"/>
              <a:t>Acquired my first NMR spectrum in February 1964, and did NMR ever since.</a:t>
            </a:r>
          </a:p>
          <a:p>
            <a:pPr algn="ctr">
              <a:spcBef>
                <a:spcPts val="300"/>
              </a:spcBef>
              <a:buFontTx/>
              <a:buNone/>
            </a:pPr>
            <a:r>
              <a:rPr lang="en-US" altLang="en-US" sz="1400" noProof="1" smtClean="0"/>
              <a:t>Sold, installed and serviced over 100 instruments (and designed some of them)</a:t>
            </a:r>
          </a:p>
          <a:p>
            <a:pPr algn="ctr">
              <a:spcBef>
                <a:spcPts val="600"/>
              </a:spcBef>
              <a:buFontTx/>
              <a:buNone/>
            </a:pPr>
            <a:r>
              <a:rPr lang="en-US" altLang="en-US" sz="1400" noProof="1" smtClean="0">
                <a:solidFill>
                  <a:srgbClr val="FFFF99"/>
                </a:solidFill>
              </a:rPr>
              <a:t>Currently:</a:t>
            </a:r>
            <a:r>
              <a:rPr lang="en-US" altLang="en-US" sz="1400" noProof="1" smtClean="0"/>
              <a:t> since 2000, running Extra Byte and working closely with</a:t>
            </a:r>
          </a:p>
          <a:p>
            <a:pPr algn="ctr">
              <a:spcBef>
                <a:spcPts val="300"/>
              </a:spcBef>
              <a:buFontTx/>
              <a:buNone/>
            </a:pPr>
            <a:r>
              <a:rPr lang="en-US" altLang="en-US" sz="1400" noProof="1" smtClean="0"/>
              <a:t>Mestrelab Research on Mnova NMR spectroscopy software</a:t>
            </a:r>
            <a:endParaRPr lang="en-US" altLang="en-US" sz="1400" noProof="1"/>
          </a:p>
        </p:txBody>
      </p:sp>
      <p:sp>
        <p:nvSpPr>
          <p:cNvPr id="8" name="Text Box 3"/>
          <p:cNvSpPr txBox="1">
            <a:spLocks noChangeArrowheads="1"/>
          </p:cNvSpPr>
          <p:nvPr/>
        </p:nvSpPr>
        <p:spPr bwMode="auto">
          <a:xfrm>
            <a:off x="736598" y="2445115"/>
            <a:ext cx="7670801" cy="1877437"/>
          </a:xfrm>
          <a:prstGeom prst="rect">
            <a:avLst/>
          </a:prstGeom>
          <a:solidFill>
            <a:srgbClr val="FFFFCC"/>
          </a:solidFill>
          <a:ln>
            <a:noFill/>
          </a:ln>
          <a:effectLst>
            <a:softEdge rad="63500"/>
          </a:effectLst>
        </p:spPr>
        <p:txBody>
          <a:bodyPr wrap="square" lIns="548640" tIns="274320" rIns="548640" bIns="27432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ctr">
              <a:spcBef>
                <a:spcPct val="50000"/>
              </a:spcBef>
              <a:buFontTx/>
              <a:buNone/>
            </a:pPr>
            <a:r>
              <a:rPr lang="en-US" altLang="en-US" sz="2000" noProof="1"/>
              <a:t>Why am I telling you all </a:t>
            </a:r>
            <a:r>
              <a:rPr lang="en-US" altLang="en-US" sz="2000" noProof="1" smtClean="0"/>
              <a:t>this crap about myself?</a:t>
            </a:r>
            <a:endParaRPr lang="en-US" altLang="en-US" sz="2000" noProof="1"/>
          </a:p>
          <a:p>
            <a:pPr algn="ctr">
              <a:spcBef>
                <a:spcPct val="50000"/>
              </a:spcBef>
              <a:buFontTx/>
              <a:buNone/>
            </a:pPr>
            <a:r>
              <a:rPr lang="en-US" altLang="en-US" sz="2000" noProof="1"/>
              <a:t>Because I want to raise a </a:t>
            </a:r>
            <a:r>
              <a:rPr lang="en-US" altLang="en-US" sz="2000" noProof="1" smtClean="0"/>
              <a:t>provocative </a:t>
            </a:r>
            <a:r>
              <a:rPr lang="en-US" altLang="en-US" sz="2000" noProof="1"/>
              <a:t>question, namely</a:t>
            </a:r>
          </a:p>
          <a:p>
            <a:pPr algn="ctr">
              <a:spcBef>
                <a:spcPct val="50000"/>
              </a:spcBef>
              <a:buFontTx/>
              <a:buNone/>
            </a:pPr>
            <a:r>
              <a:rPr lang="en-US" altLang="en-US" sz="2400" noProof="1">
                <a:solidFill>
                  <a:srgbClr val="FF0000"/>
                </a:solidFill>
              </a:rPr>
              <a:t> </a:t>
            </a:r>
            <a:r>
              <a:rPr lang="en-US" altLang="en-US" sz="2400" b="1" noProof="1">
                <a:solidFill>
                  <a:srgbClr val="FF0000"/>
                </a:solidFill>
              </a:rPr>
              <a:t>Is NMR </a:t>
            </a:r>
            <a:r>
              <a:rPr lang="en-US" altLang="en-US" sz="2400" b="1" noProof="1" smtClean="0">
                <a:solidFill>
                  <a:srgbClr val="FF0000"/>
                </a:solidFill>
              </a:rPr>
              <a:t>Stuck?</a:t>
            </a:r>
            <a:endParaRPr lang="en-US" altLang="en-US" sz="2400" b="1" noProof="1">
              <a:solidFill>
                <a:srgbClr val="FF0000"/>
              </a:solidFill>
              <a:cs typeface="Times New Roman" panose="02020603050405020304" pitchFamily="18" charset="0"/>
            </a:endParaRPr>
          </a:p>
        </p:txBody>
      </p:sp>
    </p:spTree>
    <p:extLst>
      <p:ext uri="{BB962C8B-B14F-4D97-AF65-F5344CB8AC3E}">
        <p14:creationId xmlns:p14="http://schemas.microsoft.com/office/powerpoint/2010/main" val="3817974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264160"/>
            <a:ext cx="9144000" cy="492443"/>
          </a:xfrm>
        </p:spPr>
        <p:txBody>
          <a:bodyPr>
            <a:spAutoFit/>
          </a:bodyPr>
          <a:lstStyle/>
          <a:p>
            <a:r>
              <a:rPr lang="en-GB" altLang="en-US" sz="2600" b="1" dirty="0" smtClean="0">
                <a:solidFill>
                  <a:srgbClr val="FFFF99"/>
                </a:solidFill>
                <a:cs typeface="Times New Roman" panose="02020603050405020304" pitchFamily="18" charset="0"/>
              </a:rPr>
              <a:t>NMR- related jobs</a:t>
            </a:r>
            <a:endParaRPr lang="en-GB" altLang="en-US" sz="2600" b="1" noProof="1" smtClean="0">
              <a:solidFill>
                <a:srgbClr val="FFFF99"/>
              </a:solidFill>
              <a:cs typeface="Times New Roman" panose="02020603050405020304" pitchFamily="18" charset="0"/>
            </a:endParaRPr>
          </a:p>
        </p:txBody>
      </p:sp>
      <p:sp>
        <p:nvSpPr>
          <p:cNvPr id="4" name="Text Box 3"/>
          <p:cNvSpPr txBox="1">
            <a:spLocks noChangeArrowheads="1"/>
          </p:cNvSpPr>
          <p:nvPr/>
        </p:nvSpPr>
        <p:spPr bwMode="auto">
          <a:xfrm>
            <a:off x="0" y="1011238"/>
            <a:ext cx="9144000" cy="3194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63040" rIns="146304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just">
              <a:spcBef>
                <a:spcPct val="20000"/>
              </a:spcBef>
            </a:pPr>
            <a:r>
              <a:rPr lang="en-US" altLang="en-US" sz="1800" dirty="0" smtClean="0">
                <a:solidFill>
                  <a:schemeClr val="tx1"/>
                </a:solidFill>
                <a:cs typeface="Times New Roman" panose="02020603050405020304" pitchFamily="18" charset="0"/>
              </a:rPr>
              <a:t>By a </a:t>
            </a:r>
            <a:r>
              <a:rPr lang="en-US" altLang="en-US" sz="1800" dirty="0">
                <a:solidFill>
                  <a:schemeClr val="tx1"/>
                </a:solidFill>
                <a:cs typeface="Times New Roman" panose="02020603050405020304" pitchFamily="18" charset="0"/>
              </a:rPr>
              <a:t>conservative </a:t>
            </a:r>
            <a:r>
              <a:rPr lang="en-US" altLang="en-US" sz="1800" dirty="0" smtClean="0">
                <a:solidFill>
                  <a:schemeClr val="tx1"/>
                </a:solidFill>
                <a:cs typeface="Times New Roman" panose="02020603050405020304" pitchFamily="18" charset="0"/>
              </a:rPr>
              <a:t>estimate,</a:t>
            </a:r>
          </a:p>
          <a:p>
            <a:pPr algn="ctr">
              <a:spcBef>
                <a:spcPct val="20000"/>
              </a:spcBef>
            </a:pPr>
            <a:r>
              <a:rPr lang="en-US" altLang="en-US" sz="2000" b="1" dirty="0" smtClean="0">
                <a:solidFill>
                  <a:schemeClr val="tx1"/>
                </a:solidFill>
                <a:cs typeface="Times New Roman" panose="02020603050405020304" pitchFamily="18" charset="0"/>
              </a:rPr>
              <a:t>some </a:t>
            </a:r>
            <a:r>
              <a:rPr lang="en-US" altLang="en-US" sz="2000" b="1" dirty="0">
                <a:solidFill>
                  <a:schemeClr val="tx1"/>
                </a:solidFill>
                <a:cs typeface="Times New Roman" panose="02020603050405020304" pitchFamily="18" charset="0"/>
              </a:rPr>
              <a:t>3000 NMR-related jobs were </a:t>
            </a:r>
            <a:r>
              <a:rPr lang="en-US" altLang="en-US" sz="2000" b="1" dirty="0" smtClean="0">
                <a:solidFill>
                  <a:schemeClr val="tx1"/>
                </a:solidFill>
                <a:cs typeface="Times New Roman" panose="02020603050405020304" pitchFamily="18" charset="0"/>
              </a:rPr>
              <a:t>lost</a:t>
            </a:r>
            <a:endParaRPr lang="en-US" altLang="en-US" sz="2000" dirty="0">
              <a:solidFill>
                <a:schemeClr val="tx1"/>
              </a:solidFill>
              <a:cs typeface="Times New Roman" panose="02020603050405020304" pitchFamily="18" charset="0"/>
            </a:endParaRPr>
          </a:p>
          <a:p>
            <a:pPr algn="just">
              <a:spcBef>
                <a:spcPct val="20000"/>
              </a:spcBef>
            </a:pPr>
            <a:r>
              <a:rPr lang="en-US" altLang="en-US" sz="1800" dirty="0" smtClean="0">
                <a:solidFill>
                  <a:schemeClr val="tx1"/>
                </a:solidFill>
                <a:cs typeface="Times New Roman" panose="02020603050405020304" pitchFamily="18" charset="0"/>
              </a:rPr>
              <a:t>during the last decade, some 20% </a:t>
            </a:r>
            <a:r>
              <a:rPr lang="en-US" altLang="en-US" sz="1800" dirty="0">
                <a:solidFill>
                  <a:schemeClr val="tx1"/>
                </a:solidFill>
                <a:cs typeface="Times New Roman" panose="02020603050405020304" pitchFamily="18" charset="0"/>
              </a:rPr>
              <a:t>of </a:t>
            </a:r>
            <a:r>
              <a:rPr lang="en-US" altLang="en-US" sz="1800" dirty="0" smtClean="0">
                <a:solidFill>
                  <a:schemeClr val="tx1"/>
                </a:solidFill>
                <a:cs typeface="Times New Roman" panose="02020603050405020304" pitchFamily="18" charset="0"/>
              </a:rPr>
              <a:t>which engineers </a:t>
            </a:r>
            <a:r>
              <a:rPr lang="en-US" altLang="en-US" sz="1800" dirty="0">
                <a:solidFill>
                  <a:schemeClr val="tx1"/>
                </a:solidFill>
                <a:cs typeface="Times New Roman" panose="02020603050405020304" pitchFamily="18" charset="0"/>
              </a:rPr>
              <a:t>and scientists. </a:t>
            </a:r>
            <a:endParaRPr lang="en-US" altLang="en-US" sz="1800" dirty="0" smtClean="0">
              <a:solidFill>
                <a:schemeClr val="tx1"/>
              </a:solidFill>
              <a:cs typeface="Times New Roman" panose="02020603050405020304" pitchFamily="18" charset="0"/>
            </a:endParaRPr>
          </a:p>
          <a:p>
            <a:pPr algn="just">
              <a:spcBef>
                <a:spcPct val="20000"/>
              </a:spcBef>
            </a:pPr>
            <a:r>
              <a:rPr lang="en-US" altLang="en-US" sz="1800" dirty="0" smtClean="0">
                <a:solidFill>
                  <a:schemeClr val="tx1"/>
                </a:solidFill>
                <a:cs typeface="Times New Roman" panose="02020603050405020304" pitchFamily="18" charset="0"/>
              </a:rPr>
              <a:t>In absolute terms, </a:t>
            </a:r>
            <a:r>
              <a:rPr lang="en-US" altLang="en-US" sz="1800" dirty="0">
                <a:solidFill>
                  <a:schemeClr val="tx1"/>
                </a:solidFill>
                <a:cs typeface="Times New Roman" panose="02020603050405020304" pitchFamily="18" charset="0"/>
              </a:rPr>
              <a:t>that is not </a:t>
            </a:r>
            <a:r>
              <a:rPr lang="en-US" altLang="en-US" sz="1800" dirty="0" smtClean="0">
                <a:solidFill>
                  <a:schemeClr val="tx1"/>
                </a:solidFill>
                <a:cs typeface="Times New Roman" panose="02020603050405020304" pitchFamily="18" charset="0"/>
              </a:rPr>
              <a:t>so much</a:t>
            </a:r>
            <a:r>
              <a:rPr lang="en-US" altLang="en-US" sz="1800" dirty="0">
                <a:solidFill>
                  <a:schemeClr val="tx1"/>
                </a:solidFill>
                <a:cs typeface="Times New Roman" panose="02020603050405020304" pitchFamily="18" charset="0"/>
              </a:rPr>
              <a:t>, but </a:t>
            </a:r>
            <a:r>
              <a:rPr lang="en-US" altLang="en-US" sz="1800" dirty="0" smtClean="0">
                <a:solidFill>
                  <a:schemeClr val="tx1"/>
                </a:solidFill>
                <a:cs typeface="Times New Roman" panose="02020603050405020304" pitchFamily="18" charset="0"/>
              </a:rPr>
              <a:t>NMR </a:t>
            </a:r>
            <a:r>
              <a:rPr lang="en-US" altLang="en-US" sz="1800" dirty="0">
                <a:solidFill>
                  <a:schemeClr val="tx1"/>
                </a:solidFill>
                <a:cs typeface="Times New Roman" panose="02020603050405020304" pitchFamily="18" charset="0"/>
              </a:rPr>
              <a:t>jobs are </a:t>
            </a:r>
            <a:r>
              <a:rPr lang="en-US" altLang="en-US" sz="1800" dirty="0" smtClean="0">
                <a:solidFill>
                  <a:schemeClr val="tx1"/>
                </a:solidFill>
                <a:cs typeface="Times New Roman" panose="02020603050405020304" pitchFamily="18" charset="0"/>
              </a:rPr>
              <a:t>rare ...</a:t>
            </a:r>
          </a:p>
          <a:p>
            <a:pPr algn="ctr">
              <a:spcBef>
                <a:spcPts val="1200"/>
              </a:spcBef>
            </a:pPr>
            <a:r>
              <a:rPr lang="en-US" altLang="en-US" sz="2000" b="1" dirty="0" smtClean="0">
                <a:solidFill>
                  <a:schemeClr val="tx1"/>
                </a:solidFill>
                <a:cs typeface="Times New Roman" panose="02020603050405020304" pitchFamily="18" charset="0"/>
              </a:rPr>
              <a:t>Hardest hit categories:</a:t>
            </a:r>
          </a:p>
          <a:p>
            <a:pPr marL="342900" indent="-228600" algn="just">
              <a:spcBef>
                <a:spcPct val="20000"/>
              </a:spcBef>
              <a:buFont typeface="Arial" panose="020B0604020202020204" pitchFamily="34" charset="0"/>
              <a:buChar char="•"/>
            </a:pPr>
            <a:r>
              <a:rPr lang="en-US" altLang="en-US" sz="1800" dirty="0" smtClean="0">
                <a:solidFill>
                  <a:schemeClr val="tx1"/>
                </a:solidFill>
                <a:cs typeface="Times New Roman" panose="02020603050405020304" pitchFamily="18" charset="0"/>
              </a:rPr>
              <a:t>NMR spectroscopists in large pharma corporations </a:t>
            </a:r>
          </a:p>
          <a:p>
            <a:pPr marL="342900" indent="-228600" algn="just">
              <a:spcBef>
                <a:spcPct val="20000"/>
              </a:spcBef>
            </a:pPr>
            <a:r>
              <a:rPr lang="en-US" altLang="en-US" sz="1800" dirty="0">
                <a:solidFill>
                  <a:schemeClr val="tx1"/>
                </a:solidFill>
                <a:cs typeface="Times New Roman" panose="02020603050405020304" pitchFamily="18" charset="0"/>
              </a:rPr>
              <a:t>	</a:t>
            </a:r>
            <a:r>
              <a:rPr lang="en-US" altLang="en-US" sz="1800" dirty="0" smtClean="0">
                <a:solidFill>
                  <a:schemeClr val="tx1"/>
                </a:solidFill>
                <a:cs typeface="Times New Roman" panose="02020603050405020304" pitchFamily="18" charset="0"/>
              </a:rPr>
              <a:t>(Sandoz, GSK, Astra Zeneca, ...)</a:t>
            </a:r>
          </a:p>
          <a:p>
            <a:pPr marL="342900" indent="-228600" algn="just">
              <a:spcBef>
                <a:spcPct val="20000"/>
              </a:spcBef>
              <a:buFont typeface="Arial" panose="020B0604020202020204" pitchFamily="34" charset="0"/>
              <a:buChar char="•"/>
            </a:pPr>
            <a:r>
              <a:rPr lang="en-US" altLang="en-US" sz="1800" dirty="0" smtClean="0">
                <a:solidFill>
                  <a:schemeClr val="tx1"/>
                </a:solidFill>
                <a:cs typeface="Times New Roman" panose="02020603050405020304" pitchFamily="18" charset="0"/>
              </a:rPr>
              <a:t>Engineers, application chemists, and vendors jobs with</a:t>
            </a:r>
          </a:p>
          <a:p>
            <a:pPr marL="342900" indent="-228600" algn="just">
              <a:spcBef>
                <a:spcPct val="20000"/>
              </a:spcBef>
            </a:pPr>
            <a:r>
              <a:rPr lang="en-US" altLang="en-US" sz="1800" dirty="0">
                <a:solidFill>
                  <a:schemeClr val="tx1"/>
                </a:solidFill>
                <a:cs typeface="Times New Roman" panose="02020603050405020304" pitchFamily="18" charset="0"/>
              </a:rPr>
              <a:t>	</a:t>
            </a:r>
            <a:r>
              <a:rPr lang="en-US" altLang="en-US" sz="1800" dirty="0" smtClean="0">
                <a:solidFill>
                  <a:schemeClr val="tx1"/>
                </a:solidFill>
                <a:cs typeface="Times New Roman" panose="02020603050405020304" pitchFamily="18" charset="0"/>
              </a:rPr>
              <a:t>large manufacturers (Agilent dead, Bruker restructuring)</a:t>
            </a:r>
            <a:endParaRPr lang="en-US" altLang="en-US" sz="1800" dirty="0">
              <a:solidFill>
                <a:schemeClr val="tx1"/>
              </a:solidFill>
              <a:cs typeface="Times New Roman" panose="02020603050405020304" pitchFamily="18" charset="0"/>
            </a:endParaRPr>
          </a:p>
        </p:txBody>
      </p:sp>
      <p:sp>
        <p:nvSpPr>
          <p:cNvPr id="6" name="Text Box 6"/>
          <p:cNvSpPr txBox="1">
            <a:spLocks noChangeArrowheads="1"/>
          </p:cNvSpPr>
          <p:nvPr/>
        </p:nvSpPr>
        <p:spPr bwMode="auto">
          <a:xfrm>
            <a:off x="0" y="6356350"/>
            <a:ext cx="9144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00" noProof="1">
                <a:cs typeface="Times New Roman" panose="02020603050405020304" pitchFamily="18" charset="0"/>
              </a:rPr>
              <a:t>Presented at </a:t>
            </a:r>
            <a:r>
              <a:rPr lang="en-US" altLang="en-US" sz="1400" i="1" noProof="1">
                <a:cs typeface="Times New Roman" panose="02020603050405020304" pitchFamily="18" charset="0"/>
              </a:rPr>
              <a:t>MRPM13</a:t>
            </a:r>
            <a:r>
              <a:rPr lang="en-US" altLang="en-US" sz="1400" noProof="1">
                <a:cs typeface="Times New Roman" panose="02020603050405020304" pitchFamily="18" charset="0"/>
              </a:rPr>
              <a:t>, Bologna, Italy, 4-8 September 2016</a:t>
            </a:r>
          </a:p>
        </p:txBody>
      </p:sp>
    </p:spTree>
    <p:extLst>
      <p:ext uri="{BB962C8B-B14F-4D97-AF65-F5344CB8AC3E}">
        <p14:creationId xmlns:p14="http://schemas.microsoft.com/office/powerpoint/2010/main" val="29480482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187962"/>
            <a:ext cx="9144000" cy="492443"/>
          </a:xfrm>
        </p:spPr>
        <p:txBody>
          <a:bodyPr>
            <a:spAutoFit/>
          </a:bodyPr>
          <a:lstStyle/>
          <a:p>
            <a:r>
              <a:rPr lang="en-GB" altLang="en-US" sz="2600" b="1" dirty="0" smtClean="0">
                <a:solidFill>
                  <a:srgbClr val="FFFF99"/>
                </a:solidFill>
                <a:cs typeface="Times New Roman" panose="02020603050405020304" pitchFamily="18" charset="0"/>
              </a:rPr>
              <a:t>How I am eroding the middle class</a:t>
            </a:r>
            <a:endParaRPr lang="en-GB" altLang="en-US" sz="2400" b="1" noProof="1" smtClean="0">
              <a:solidFill>
                <a:srgbClr val="FFFF99"/>
              </a:solidFill>
              <a:cs typeface="Times New Roman" panose="02020603050405020304" pitchFamily="18" charset="0"/>
            </a:endParaRPr>
          </a:p>
        </p:txBody>
      </p:sp>
      <p:sp>
        <p:nvSpPr>
          <p:cNvPr id="4" name="Text Box 3"/>
          <p:cNvSpPr txBox="1">
            <a:spLocks noChangeArrowheads="1"/>
          </p:cNvSpPr>
          <p:nvPr/>
        </p:nvSpPr>
        <p:spPr bwMode="auto">
          <a:xfrm>
            <a:off x="0" y="757505"/>
            <a:ext cx="9144000" cy="1486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31520" tIns="0" rIns="73152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just">
              <a:spcBef>
                <a:spcPct val="20000"/>
              </a:spcBef>
            </a:pPr>
            <a:r>
              <a:rPr lang="en-US" altLang="en-US" sz="1800" dirty="0" smtClean="0">
                <a:solidFill>
                  <a:schemeClr val="tx1"/>
                </a:solidFill>
                <a:cs typeface="Times New Roman" panose="02020603050405020304" pitchFamily="18" charset="0"/>
              </a:rPr>
              <a:t>The chemist/spectroscopists in Pharma Companies are driven much as slaves: they get 15 minutes to interpret a spectrum - and they better meet the standard, else ...</a:t>
            </a:r>
          </a:p>
          <a:p>
            <a:pPr algn="just">
              <a:spcBef>
                <a:spcPct val="20000"/>
              </a:spcBef>
            </a:pPr>
            <a:r>
              <a:rPr lang="en-US" altLang="en-US" sz="1800" dirty="0" smtClean="0">
                <a:solidFill>
                  <a:schemeClr val="tx1"/>
                </a:solidFill>
                <a:cs typeface="Times New Roman" panose="02020603050405020304" pitchFamily="18" charset="0"/>
              </a:rPr>
              <a:t>The software I keep working on (an NMR AI wizard) can reduce that time by a large factor. Hence they all want it, to help them out. But their managers want it to make many of them ‘redundant’ and to get more work done with fewer people.</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0260" y="2367333"/>
            <a:ext cx="6703479" cy="4095039"/>
          </a:xfrm>
          <a:prstGeom prst="rect">
            <a:avLst/>
          </a:prstGeom>
        </p:spPr>
      </p:pic>
      <p:sp>
        <p:nvSpPr>
          <p:cNvPr id="5" name="Text Box 3"/>
          <p:cNvSpPr txBox="1">
            <a:spLocks noChangeArrowheads="1"/>
          </p:cNvSpPr>
          <p:nvPr/>
        </p:nvSpPr>
        <p:spPr bwMode="auto">
          <a:xfrm>
            <a:off x="1658937" y="3091429"/>
            <a:ext cx="5826124" cy="1769715"/>
          </a:xfrm>
          <a:prstGeom prst="rect">
            <a:avLst/>
          </a:prstGeom>
          <a:solidFill>
            <a:srgbClr val="FFFFCC"/>
          </a:solidFill>
          <a:ln>
            <a:noFill/>
          </a:ln>
          <a:effectLst>
            <a:softEdge rad="63500"/>
          </a:effectLst>
        </p:spPr>
        <p:txBody>
          <a:bodyPr wrap="square" lIns="274320" tIns="274320" rIns="274320" bIns="36576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ctr">
              <a:spcBef>
                <a:spcPts val="1200"/>
              </a:spcBef>
            </a:pPr>
            <a:r>
              <a:rPr lang="en-US" altLang="en-US" sz="1800" dirty="0" smtClean="0">
                <a:solidFill>
                  <a:schemeClr val="bg2"/>
                </a:solidFill>
                <a:cs typeface="Times New Roman" panose="02020603050405020304" pitchFamily="18" charset="0"/>
              </a:rPr>
              <a:t>In other (bitter) words, </a:t>
            </a:r>
            <a:endParaRPr lang="en-US" altLang="en-US" sz="2400" dirty="0" smtClean="0">
              <a:solidFill>
                <a:schemeClr val="bg2"/>
              </a:solidFill>
              <a:cs typeface="Times New Roman" panose="02020603050405020304" pitchFamily="18" charset="0"/>
            </a:endParaRPr>
          </a:p>
          <a:p>
            <a:pPr algn="ctr">
              <a:spcBef>
                <a:spcPts val="1200"/>
              </a:spcBef>
            </a:pPr>
            <a:r>
              <a:rPr lang="en-US" altLang="en-US" sz="2000" b="1" dirty="0" smtClean="0">
                <a:solidFill>
                  <a:srgbClr val="008000"/>
                </a:solidFill>
                <a:cs typeface="Times New Roman" panose="02020603050405020304" pitchFamily="18" charset="0"/>
              </a:rPr>
              <a:t>After a lifetime as an NMR enthusiast,</a:t>
            </a:r>
            <a:endParaRPr lang="en-US" altLang="en-US" sz="3600" b="1" dirty="0" smtClean="0">
              <a:solidFill>
                <a:srgbClr val="008000"/>
              </a:solidFill>
              <a:cs typeface="Times New Roman" panose="02020603050405020304" pitchFamily="18" charset="0"/>
            </a:endParaRPr>
          </a:p>
          <a:p>
            <a:pPr algn="ctr">
              <a:spcBef>
                <a:spcPts val="600"/>
              </a:spcBef>
            </a:pPr>
            <a:r>
              <a:rPr lang="en-US" altLang="en-US" sz="2000" b="1" dirty="0" smtClean="0">
                <a:solidFill>
                  <a:srgbClr val="FF0000"/>
                </a:solidFill>
                <a:cs typeface="Times New Roman" panose="02020603050405020304" pitchFamily="18" charset="0"/>
              </a:rPr>
              <a:t>I became an NMR middle-class </a:t>
            </a:r>
            <a:r>
              <a:rPr lang="en-US" altLang="en-US" sz="2000" b="1" dirty="0" err="1" smtClean="0">
                <a:solidFill>
                  <a:srgbClr val="FF0000"/>
                </a:solidFill>
                <a:cs typeface="Times New Roman" panose="02020603050405020304" pitchFamily="18" charset="0"/>
              </a:rPr>
              <a:t>eroder</a:t>
            </a:r>
            <a:r>
              <a:rPr lang="en-US" altLang="en-US" sz="2000" b="1" dirty="0" smtClean="0">
                <a:solidFill>
                  <a:srgbClr val="FF0000"/>
                </a:solidFill>
                <a:cs typeface="Times New Roman" panose="02020603050405020304" pitchFamily="18" charset="0"/>
              </a:rPr>
              <a:t>!</a:t>
            </a:r>
          </a:p>
        </p:txBody>
      </p:sp>
    </p:spTree>
    <p:extLst>
      <p:ext uri="{BB962C8B-B14F-4D97-AF65-F5344CB8AC3E}">
        <p14:creationId xmlns:p14="http://schemas.microsoft.com/office/powerpoint/2010/main" val="888816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0" y="4166385"/>
            <a:ext cx="9144000" cy="954107"/>
          </a:xfrm>
        </p:spPr>
        <p:txBody>
          <a:bodyPr>
            <a:spAutoFit/>
          </a:bodyPr>
          <a:lstStyle/>
          <a:p>
            <a:r>
              <a:rPr lang="en-US" altLang="en-US" sz="3200" b="1" noProof="1" smtClean="0">
                <a:solidFill>
                  <a:srgbClr val="FFFF99"/>
                </a:solidFill>
                <a:latin typeface="Times" panose="02020603050405020304" pitchFamily="18" charset="0"/>
                <a:cs typeface="Times New Roman" panose="02020603050405020304" pitchFamily="18" charset="0"/>
              </a:rPr>
              <a:t>Thank you</a:t>
            </a:r>
            <a:br>
              <a:rPr lang="en-US" altLang="en-US" sz="3200" b="1" noProof="1" smtClean="0">
                <a:solidFill>
                  <a:srgbClr val="FFFF99"/>
                </a:solidFill>
                <a:latin typeface="Times" panose="02020603050405020304" pitchFamily="18" charset="0"/>
                <a:cs typeface="Times New Roman" panose="02020603050405020304" pitchFamily="18" charset="0"/>
              </a:rPr>
            </a:br>
            <a:r>
              <a:rPr lang="en-US" altLang="en-US" sz="2400" b="1" noProof="1" smtClean="0">
                <a:solidFill>
                  <a:srgbClr val="FFFF99"/>
                </a:solidFill>
                <a:latin typeface="Times" panose="02020603050405020304" pitchFamily="18" charset="0"/>
                <a:cs typeface="Times New Roman" panose="02020603050405020304" pitchFamily="18" charset="0"/>
              </a:rPr>
              <a:t>for your attention and patience</a:t>
            </a:r>
          </a:p>
        </p:txBody>
      </p:sp>
      <p:grpSp>
        <p:nvGrpSpPr>
          <p:cNvPr id="5" name="Group 4"/>
          <p:cNvGrpSpPr/>
          <p:nvPr/>
        </p:nvGrpSpPr>
        <p:grpSpPr>
          <a:xfrm>
            <a:off x="1689100" y="349250"/>
            <a:ext cx="5925790" cy="3767610"/>
            <a:chOff x="1689100" y="158750"/>
            <a:chExt cx="5925790" cy="3767610"/>
          </a:xfrm>
        </p:grpSpPr>
        <p:pic>
          <p:nvPicPr>
            <p:cNvPr id="2" name="Picture 1"/>
            <p:cNvPicPr>
              <a:picLocks noChangeAspect="1"/>
            </p:cNvPicPr>
            <p:nvPr/>
          </p:nvPicPr>
          <p:blipFill>
            <a:blip r:embed="rId2"/>
            <a:stretch>
              <a:fillRect/>
            </a:stretch>
          </p:blipFill>
          <p:spPr>
            <a:xfrm>
              <a:off x="1689100" y="158750"/>
              <a:ext cx="5925790" cy="3767610"/>
            </a:xfrm>
            <a:prstGeom prst="rect">
              <a:avLst/>
            </a:prstGeom>
          </p:spPr>
        </p:pic>
        <p:sp>
          <p:nvSpPr>
            <p:cNvPr id="4" name="Rectangle 2"/>
            <p:cNvSpPr txBox="1">
              <a:spLocks noChangeArrowheads="1"/>
            </p:cNvSpPr>
            <p:nvPr/>
          </p:nvSpPr>
          <p:spPr bwMode="auto">
            <a:xfrm>
              <a:off x="1689100" y="3514665"/>
              <a:ext cx="592579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a:lstStyle>
            <a:p>
              <a:r>
                <a:rPr lang="en-US" altLang="en-US" sz="2000" noProof="1" smtClean="0">
                  <a:solidFill>
                    <a:schemeClr val="tx1"/>
                  </a:solidFill>
                  <a:latin typeface="Times" panose="02020603050405020304" pitchFamily="18" charset="0"/>
                  <a:cs typeface="Times New Roman" panose="02020603050405020304" pitchFamily="18" charset="0"/>
                </a:rPr>
                <a:t>New NMR instruments with no application</a:t>
              </a:r>
            </a:p>
          </p:txBody>
        </p:sp>
      </p:grpSp>
      <p:sp>
        <p:nvSpPr>
          <p:cNvPr id="6" name="Rectangle 2"/>
          <p:cNvSpPr txBox="1">
            <a:spLocks noChangeArrowheads="1"/>
          </p:cNvSpPr>
          <p:nvPr/>
        </p:nvSpPr>
        <p:spPr bwMode="auto">
          <a:xfrm>
            <a:off x="7175500" y="716905"/>
            <a:ext cx="49019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a:lstStyle>
          <a:p>
            <a:r>
              <a:rPr lang="en-US" altLang="en-US" sz="400" noProof="1" smtClean="0">
                <a:solidFill>
                  <a:schemeClr val="tx1">
                    <a:lumMod val="75000"/>
                  </a:schemeClr>
                </a:solidFill>
                <a:latin typeface="Times" panose="02020603050405020304" pitchFamily="18" charset="0"/>
                <a:cs typeface="Times New Roman" panose="02020603050405020304" pitchFamily="18" charset="0"/>
              </a:rPr>
              <a:t>Bruker</a:t>
            </a:r>
          </a:p>
        </p:txBody>
      </p:sp>
      <p:sp>
        <p:nvSpPr>
          <p:cNvPr id="8" name="Text Box 6"/>
          <p:cNvSpPr txBox="1">
            <a:spLocks noChangeArrowheads="1"/>
          </p:cNvSpPr>
          <p:nvPr/>
        </p:nvSpPr>
        <p:spPr bwMode="auto">
          <a:xfrm>
            <a:off x="0" y="6356350"/>
            <a:ext cx="9144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noProof="1">
                <a:cs typeface="Times New Roman" panose="02020603050405020304" pitchFamily="18" charset="0"/>
              </a:rPr>
              <a:t>Presented at </a:t>
            </a:r>
            <a:r>
              <a:rPr lang="en-US" altLang="en-US" sz="1600" i="1" noProof="1">
                <a:cs typeface="Times New Roman" panose="02020603050405020304" pitchFamily="18" charset="0"/>
              </a:rPr>
              <a:t>MRPM13</a:t>
            </a:r>
            <a:r>
              <a:rPr lang="en-US" altLang="en-US" sz="1600" noProof="1">
                <a:cs typeface="Times New Roman" panose="02020603050405020304" pitchFamily="18" charset="0"/>
              </a:rPr>
              <a:t>, Bologna, Italy, 4-8 September 2016 </a:t>
            </a:r>
            <a:r>
              <a:rPr lang="en-US" altLang="en-US" sz="1600" noProof="1" smtClean="0">
                <a:cs typeface="Times New Roman" panose="02020603050405020304" pitchFamily="18" charset="0"/>
              </a:rPr>
              <a:t>         Available at DOI  </a:t>
            </a:r>
            <a:r>
              <a:rPr lang="en-US" altLang="en-US" sz="1600" noProof="1" smtClean="0">
                <a:cs typeface="Times New Roman" panose="02020603050405020304" pitchFamily="18" charset="0"/>
                <a:hlinkClick r:id="rId3"/>
              </a:rPr>
              <a:t>10.3247/SL6Nmr16.001</a:t>
            </a:r>
            <a:endParaRPr lang="en-US" altLang="en-US" sz="1400" noProof="1">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2000"/>
                                  </p:stCondLst>
                                  <p:childTnLst>
                                    <p:set>
                                      <p:cBhvr>
                                        <p:cTn id="6" dur="1" fill="hold">
                                          <p:stCondLst>
                                            <p:cond delay="0"/>
                                          </p:stCondLst>
                                        </p:cTn>
                                        <p:tgtEl>
                                          <p:spTgt spid="241666"/>
                                        </p:tgtEl>
                                        <p:attrNameLst>
                                          <p:attrName>style.visibility</p:attrName>
                                        </p:attrNameLst>
                                      </p:cBhvr>
                                      <p:to>
                                        <p:strVal val="visible"/>
                                      </p:to>
                                    </p:set>
                                    <p:animEffect transition="in" filter="box(out)">
                                      <p:cBhvr>
                                        <p:cTn id="7" dur="500"/>
                                        <p:tgtEl>
                                          <p:spTgt spid="2416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6"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190500"/>
            <a:ext cx="9144000" cy="893763"/>
          </a:xfrm>
        </p:spPr>
        <p:txBody>
          <a:bodyPr>
            <a:spAutoFit/>
          </a:bodyPr>
          <a:lstStyle/>
          <a:p>
            <a:pPr>
              <a:spcBef>
                <a:spcPts val="1200"/>
              </a:spcBef>
            </a:pPr>
            <a:r>
              <a:rPr lang="en-GB" altLang="en-US" sz="2000" dirty="0" smtClean="0">
                <a:solidFill>
                  <a:schemeClr val="tx1"/>
                </a:solidFill>
                <a:cs typeface="Times New Roman" panose="02020603050405020304" pitchFamily="18" charset="0"/>
              </a:rPr>
              <a:t>My </a:t>
            </a:r>
            <a:r>
              <a:rPr lang="en-GB" altLang="en-US" sz="2000" b="1" dirty="0" smtClean="0">
                <a:solidFill>
                  <a:schemeClr val="tx1"/>
                </a:solidFill>
                <a:cs typeface="Times New Roman" panose="02020603050405020304" pitchFamily="18" charset="0"/>
              </a:rPr>
              <a:t>personal</a:t>
            </a:r>
            <a:r>
              <a:rPr lang="en-GB" altLang="en-US" sz="2000" dirty="0" smtClean="0">
                <a:solidFill>
                  <a:schemeClr val="tx1"/>
                </a:solidFill>
                <a:cs typeface="Times New Roman" panose="02020603050405020304" pitchFamily="18" charset="0"/>
              </a:rPr>
              <a:t> perception is that</a:t>
            </a:r>
            <a:r>
              <a:rPr lang="en-GB" altLang="en-US" sz="2400" dirty="0" smtClean="0">
                <a:solidFill>
                  <a:srgbClr val="FFFFCC"/>
                </a:solidFill>
                <a:cs typeface="Times New Roman" panose="02020603050405020304" pitchFamily="18" charset="0"/>
              </a:rPr>
              <a:t> </a:t>
            </a:r>
            <a:r>
              <a:rPr lang="en-GB" altLang="en-US" sz="2800" b="1" dirty="0" smtClean="0">
                <a:solidFill>
                  <a:srgbClr val="FFFFCC"/>
                </a:solidFill>
                <a:cs typeface="Times New Roman" panose="02020603050405020304" pitchFamily="18" charset="0"/>
              </a:rPr>
              <a:t/>
            </a:r>
            <a:br>
              <a:rPr lang="en-GB" altLang="en-US" sz="2800" b="1" dirty="0" smtClean="0">
                <a:solidFill>
                  <a:srgbClr val="FFFFCC"/>
                </a:solidFill>
                <a:cs typeface="Times New Roman" panose="02020603050405020304" pitchFamily="18" charset="0"/>
              </a:rPr>
            </a:br>
            <a:r>
              <a:rPr lang="en-GB" altLang="en-US" sz="2600" b="1" dirty="0" smtClean="0">
                <a:solidFill>
                  <a:srgbClr val="FFFF99"/>
                </a:solidFill>
                <a:cs typeface="Times New Roman" panose="02020603050405020304" pitchFamily="18" charset="0"/>
              </a:rPr>
              <a:t>there is indeed something WRONG with NMR</a:t>
            </a:r>
            <a:endParaRPr lang="en-GB" altLang="en-US" sz="2600" b="1" noProof="1" smtClean="0">
              <a:solidFill>
                <a:srgbClr val="FFFF99"/>
              </a:solidFill>
              <a:cs typeface="Times New Roman" panose="02020603050405020304" pitchFamily="18" charset="0"/>
            </a:endParaRPr>
          </a:p>
        </p:txBody>
      </p:sp>
      <p:sp>
        <p:nvSpPr>
          <p:cNvPr id="6147" name="Text Box 3"/>
          <p:cNvSpPr txBox="1">
            <a:spLocks noChangeArrowheads="1"/>
          </p:cNvSpPr>
          <p:nvPr/>
        </p:nvSpPr>
        <p:spPr bwMode="auto">
          <a:xfrm>
            <a:off x="0" y="1037838"/>
            <a:ext cx="9144000" cy="2769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ctr">
              <a:spcBef>
                <a:spcPts val="300"/>
              </a:spcBef>
            </a:pPr>
            <a:r>
              <a:rPr lang="en-US" altLang="en-US" sz="2000" dirty="0" smtClean="0">
                <a:solidFill>
                  <a:schemeClr val="tx1"/>
                </a:solidFill>
                <a:cs typeface="Times New Roman" panose="02020603050405020304" pitchFamily="18" charset="0"/>
              </a:rPr>
              <a:t>It </a:t>
            </a:r>
            <a:r>
              <a:rPr lang="en-US" altLang="en-US" sz="2000" dirty="0">
                <a:solidFill>
                  <a:schemeClr val="tx1"/>
                </a:solidFill>
                <a:cs typeface="Times New Roman" panose="02020603050405020304" pitchFamily="18" charset="0"/>
              </a:rPr>
              <a:t>looks so on all points that matter:</a:t>
            </a:r>
          </a:p>
          <a:p>
            <a:pPr algn="ctr">
              <a:spcBef>
                <a:spcPts val="1200"/>
              </a:spcBef>
            </a:pPr>
            <a:r>
              <a:rPr lang="en-US" altLang="en-US" sz="2400" dirty="0" smtClean="0">
                <a:solidFill>
                  <a:schemeClr val="tx1"/>
                </a:solidFill>
                <a:cs typeface="Times New Roman" panose="02020603050405020304" pitchFamily="18" charset="0"/>
              </a:rPr>
              <a:t>Theory</a:t>
            </a:r>
            <a:endParaRPr lang="en-US" altLang="en-US" sz="2400" dirty="0">
              <a:solidFill>
                <a:schemeClr val="tx1"/>
              </a:solidFill>
              <a:cs typeface="Times New Roman" panose="02020603050405020304" pitchFamily="18" charset="0"/>
            </a:endParaRPr>
          </a:p>
          <a:p>
            <a:pPr algn="ctr">
              <a:spcBef>
                <a:spcPts val="0"/>
              </a:spcBef>
            </a:pPr>
            <a:r>
              <a:rPr lang="en-US" altLang="en-US" sz="2400" dirty="0">
                <a:solidFill>
                  <a:schemeClr val="tx1"/>
                </a:solidFill>
                <a:cs typeface="Times New Roman" panose="02020603050405020304" pitchFamily="18" charset="0"/>
              </a:rPr>
              <a:t>Technology</a:t>
            </a:r>
          </a:p>
          <a:p>
            <a:pPr algn="ctr">
              <a:spcBef>
                <a:spcPts val="0"/>
              </a:spcBef>
            </a:pPr>
            <a:r>
              <a:rPr lang="en-US" altLang="en-US" sz="2400" dirty="0">
                <a:solidFill>
                  <a:schemeClr val="tx1"/>
                </a:solidFill>
                <a:cs typeface="Times New Roman" panose="02020603050405020304" pitchFamily="18" charset="0"/>
              </a:rPr>
              <a:t>Applications</a:t>
            </a:r>
          </a:p>
          <a:p>
            <a:pPr algn="ctr">
              <a:spcBef>
                <a:spcPts val="0"/>
              </a:spcBef>
            </a:pPr>
            <a:r>
              <a:rPr lang="en-US" altLang="en-US" sz="2400" dirty="0">
                <a:solidFill>
                  <a:schemeClr val="tx1"/>
                </a:solidFill>
                <a:cs typeface="Times New Roman" panose="02020603050405020304" pitchFamily="18" charset="0"/>
              </a:rPr>
              <a:t>Industry</a:t>
            </a:r>
          </a:p>
          <a:p>
            <a:pPr algn="ctr">
              <a:spcBef>
                <a:spcPts val="0"/>
              </a:spcBef>
            </a:pPr>
            <a:r>
              <a:rPr lang="en-US" altLang="en-US" sz="2400" dirty="0" smtClean="0">
                <a:solidFill>
                  <a:schemeClr val="tx1"/>
                </a:solidFill>
                <a:cs typeface="Times New Roman" panose="02020603050405020304" pitchFamily="18" charset="0"/>
              </a:rPr>
              <a:t>Market</a:t>
            </a:r>
            <a:endParaRPr lang="en-US" altLang="en-US" sz="2400" dirty="0">
              <a:solidFill>
                <a:schemeClr val="tx1"/>
              </a:solidFill>
              <a:cs typeface="Times New Roman" panose="02020603050405020304" pitchFamily="18" charset="0"/>
            </a:endParaRPr>
          </a:p>
          <a:p>
            <a:pPr algn="ctr">
              <a:spcBef>
                <a:spcPts val="0"/>
              </a:spcBef>
            </a:pPr>
            <a:r>
              <a:rPr lang="en-US" altLang="en-US" sz="2400" dirty="0" smtClean="0">
                <a:solidFill>
                  <a:schemeClr val="tx1"/>
                </a:solidFill>
                <a:cs typeface="Times New Roman" panose="02020603050405020304" pitchFamily="18" charset="0"/>
              </a:rPr>
              <a:t>Jobs</a:t>
            </a:r>
            <a:endParaRPr lang="en-US" altLang="en-US" sz="2400" dirty="0">
              <a:solidFill>
                <a:schemeClr val="tx1"/>
              </a:solidFill>
              <a:cs typeface="Times New Roman" panose="02020603050405020304" pitchFamily="18" charset="0"/>
            </a:endParaRPr>
          </a:p>
        </p:txBody>
      </p:sp>
      <p:sp>
        <p:nvSpPr>
          <p:cNvPr id="5" name="Text Box 3"/>
          <p:cNvSpPr txBox="1">
            <a:spLocks noChangeArrowheads="1"/>
          </p:cNvSpPr>
          <p:nvPr/>
        </p:nvSpPr>
        <p:spPr bwMode="auto">
          <a:xfrm>
            <a:off x="1352550" y="3819327"/>
            <a:ext cx="6438900" cy="1500411"/>
          </a:xfrm>
          <a:prstGeom prst="rect">
            <a:avLst/>
          </a:prstGeom>
          <a:solidFill>
            <a:srgbClr val="FFFFCC"/>
          </a:solidFill>
          <a:ln>
            <a:noFill/>
          </a:ln>
          <a:effectLst>
            <a:softEdge rad="63500"/>
          </a:effectLst>
        </p:spPr>
        <p:txBody>
          <a:bodyPr wrap="square" lIns="365760" tIns="91440" rIns="365760" bIns="18288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ctr">
              <a:spcBef>
                <a:spcPts val="300"/>
              </a:spcBef>
            </a:pPr>
            <a:endParaRPr lang="en-US" altLang="en-US" sz="1800" dirty="0" smtClean="0">
              <a:solidFill>
                <a:schemeClr val="bg2"/>
              </a:solidFill>
              <a:cs typeface="Times New Roman" panose="02020603050405020304" pitchFamily="18" charset="0"/>
            </a:endParaRPr>
          </a:p>
          <a:p>
            <a:pPr algn="ctr">
              <a:spcBef>
                <a:spcPts val="300"/>
              </a:spcBef>
            </a:pPr>
            <a:r>
              <a:rPr lang="en-US" altLang="en-US" sz="1800" b="1" dirty="0" smtClean="0">
                <a:solidFill>
                  <a:schemeClr val="bg2"/>
                </a:solidFill>
                <a:cs typeface="Times New Roman" panose="02020603050405020304" pitchFamily="18" charset="0"/>
              </a:rPr>
              <a:t>Does </a:t>
            </a:r>
            <a:r>
              <a:rPr lang="en-US" altLang="en-US" sz="1800" b="1" dirty="0">
                <a:solidFill>
                  <a:schemeClr val="bg2"/>
                </a:solidFill>
                <a:cs typeface="Times New Roman" panose="02020603050405020304" pitchFamily="18" charset="0"/>
              </a:rPr>
              <a:t>this sound as a provocation? Well, it is one!</a:t>
            </a:r>
          </a:p>
          <a:p>
            <a:pPr algn="ctr">
              <a:spcBef>
                <a:spcPts val="300"/>
              </a:spcBef>
            </a:pPr>
            <a:r>
              <a:rPr lang="en-US" altLang="en-US" sz="1800" dirty="0">
                <a:solidFill>
                  <a:schemeClr val="bg2"/>
                </a:solidFill>
                <a:cs typeface="Times New Roman" panose="02020603050405020304" pitchFamily="18" charset="0"/>
              </a:rPr>
              <a:t>But </a:t>
            </a:r>
            <a:r>
              <a:rPr lang="en-US" altLang="en-US" sz="1800" dirty="0" smtClean="0">
                <a:solidFill>
                  <a:schemeClr val="bg2"/>
                </a:solidFill>
                <a:cs typeface="Times New Roman" panose="02020603050405020304" pitchFamily="18" charset="0"/>
              </a:rPr>
              <a:t>let </a:t>
            </a:r>
            <a:r>
              <a:rPr lang="en-US" altLang="en-US" sz="1800" dirty="0">
                <a:solidFill>
                  <a:schemeClr val="bg2"/>
                </a:solidFill>
                <a:cs typeface="Times New Roman" panose="02020603050405020304" pitchFamily="18" charset="0"/>
              </a:rPr>
              <a:t>me to </a:t>
            </a:r>
            <a:r>
              <a:rPr lang="en-US" altLang="en-US" sz="1800" dirty="0" smtClean="0">
                <a:solidFill>
                  <a:schemeClr val="bg2"/>
                </a:solidFill>
                <a:cs typeface="Times New Roman" panose="02020603050405020304" pitchFamily="18" charset="0"/>
              </a:rPr>
              <a:t>explain what I mean</a:t>
            </a:r>
          </a:p>
          <a:p>
            <a:pPr algn="ctr">
              <a:spcBef>
                <a:spcPts val="300"/>
              </a:spcBef>
            </a:pPr>
            <a:endParaRPr lang="en-US" altLang="en-US" sz="1800" dirty="0">
              <a:solidFill>
                <a:schemeClr val="bg2"/>
              </a:solidFill>
              <a:cs typeface="Times New Roman" panose="02020603050405020304" pitchFamily="18" charset="0"/>
            </a:endParaRPr>
          </a:p>
        </p:txBody>
      </p:sp>
      <p:sp>
        <p:nvSpPr>
          <p:cNvPr id="6" name="Text Box 6"/>
          <p:cNvSpPr txBox="1">
            <a:spLocks noChangeArrowheads="1"/>
          </p:cNvSpPr>
          <p:nvPr/>
        </p:nvSpPr>
        <p:spPr bwMode="auto">
          <a:xfrm>
            <a:off x="0" y="6356350"/>
            <a:ext cx="9144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00" noProof="1">
                <a:cs typeface="Times New Roman" panose="02020603050405020304" pitchFamily="18" charset="0"/>
              </a:rPr>
              <a:t>Presented at </a:t>
            </a:r>
            <a:r>
              <a:rPr lang="en-US" altLang="en-US" sz="1400" i="1" noProof="1">
                <a:cs typeface="Times New Roman" panose="02020603050405020304" pitchFamily="18" charset="0"/>
              </a:rPr>
              <a:t>MRPM13</a:t>
            </a:r>
            <a:r>
              <a:rPr lang="en-US" altLang="en-US" sz="1400" noProof="1">
                <a:cs typeface="Times New Roman" panose="02020603050405020304" pitchFamily="18" charset="0"/>
              </a:rPr>
              <a:t>, Bologna, Italy, 4-8 September 2016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116715"/>
            <a:ext cx="9144000" cy="492443"/>
          </a:xfrm>
        </p:spPr>
        <p:txBody>
          <a:bodyPr>
            <a:spAutoFit/>
          </a:bodyPr>
          <a:lstStyle/>
          <a:p>
            <a:r>
              <a:rPr lang="en-GB" altLang="en-US" sz="2600" b="1" dirty="0" smtClean="0">
                <a:solidFill>
                  <a:srgbClr val="FFFF99"/>
                </a:solidFill>
                <a:cs typeface="Times New Roman" panose="02020603050405020304" pitchFamily="18" charset="0"/>
              </a:rPr>
              <a:t>The current state of basic NMR theory</a:t>
            </a:r>
            <a:endParaRPr lang="en-GB" altLang="en-US" sz="2600" b="1" noProof="1" smtClean="0">
              <a:solidFill>
                <a:srgbClr val="FFFF99"/>
              </a:solidFill>
              <a:cs typeface="Times New Roman" panose="02020603050405020304" pitchFamily="18" charset="0"/>
            </a:endParaRPr>
          </a:p>
        </p:txBody>
      </p:sp>
      <p:sp>
        <p:nvSpPr>
          <p:cNvPr id="7171" name="Text Box 3"/>
          <p:cNvSpPr txBox="1">
            <a:spLocks noChangeArrowheads="1"/>
          </p:cNvSpPr>
          <p:nvPr/>
        </p:nvSpPr>
        <p:spPr bwMode="auto">
          <a:xfrm>
            <a:off x="0" y="558993"/>
            <a:ext cx="9144000" cy="661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5760" rIns="36576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ctr">
              <a:spcBef>
                <a:spcPts val="600"/>
              </a:spcBef>
            </a:pPr>
            <a:r>
              <a:rPr lang="en-US" altLang="en-US" sz="2000" dirty="0">
                <a:solidFill>
                  <a:schemeClr val="tx1"/>
                </a:solidFill>
                <a:cs typeface="Times New Roman" panose="02020603050405020304" pitchFamily="18" charset="0"/>
              </a:rPr>
              <a:t>We </a:t>
            </a:r>
            <a:r>
              <a:rPr lang="en-US" altLang="en-US" sz="2000" dirty="0" smtClean="0">
                <a:solidFill>
                  <a:schemeClr val="tx1"/>
                </a:solidFill>
                <a:cs typeface="Times New Roman" panose="02020603050405020304" pitchFamily="18" charset="0"/>
              </a:rPr>
              <a:t>use </a:t>
            </a:r>
            <a:r>
              <a:rPr lang="en-US" altLang="en-US" sz="2000" u="sng" dirty="0" smtClean="0">
                <a:solidFill>
                  <a:schemeClr val="tx1"/>
                </a:solidFill>
                <a:cs typeface="Times New Roman" panose="02020603050405020304" pitchFamily="18" charset="0"/>
              </a:rPr>
              <a:t>very </a:t>
            </a:r>
            <a:r>
              <a:rPr lang="en-US" altLang="en-US" sz="2000" i="1" u="sng" dirty="0" smtClean="0">
                <a:solidFill>
                  <a:schemeClr val="tx1"/>
                </a:solidFill>
                <a:cs typeface="Times New Roman" panose="02020603050405020304" pitchFamily="18" charset="0"/>
              </a:rPr>
              <a:t>different explanations</a:t>
            </a:r>
            <a:r>
              <a:rPr lang="en-US" altLang="en-US" sz="2000" u="sng" dirty="0" smtClean="0">
                <a:solidFill>
                  <a:schemeClr val="tx1"/>
                </a:solidFill>
                <a:cs typeface="Times New Roman" panose="02020603050405020304" pitchFamily="18" charset="0"/>
              </a:rPr>
              <a:t> for </a:t>
            </a:r>
            <a:r>
              <a:rPr lang="en-US" altLang="en-US" sz="2000" u="sng" dirty="0">
                <a:solidFill>
                  <a:schemeClr val="tx1"/>
                </a:solidFill>
                <a:cs typeface="Times New Roman" panose="02020603050405020304" pitchFamily="18" charset="0"/>
              </a:rPr>
              <a:t>different aspects of </a:t>
            </a:r>
            <a:r>
              <a:rPr lang="en-US" altLang="en-US" sz="2000" u="sng" dirty="0" smtClean="0">
                <a:solidFill>
                  <a:schemeClr val="tx1"/>
                </a:solidFill>
                <a:cs typeface="Times New Roman" panose="02020603050405020304" pitchFamily="18" charset="0"/>
              </a:rPr>
              <a:t>NMR</a:t>
            </a:r>
            <a:r>
              <a:rPr lang="en-US" altLang="en-US" sz="2000" dirty="0" smtClean="0">
                <a:solidFill>
                  <a:schemeClr val="tx1"/>
                </a:solidFill>
                <a:cs typeface="Times New Roman" panose="02020603050405020304" pitchFamily="18" charset="0"/>
              </a:rPr>
              <a:t> phenomena!</a:t>
            </a:r>
            <a:endParaRPr lang="en-US" altLang="en-US" sz="2000" dirty="0">
              <a:solidFill>
                <a:schemeClr val="tx1"/>
              </a:solidFill>
              <a:cs typeface="Times New Roman" panose="02020603050405020304" pitchFamily="18" charset="0"/>
            </a:endParaRPr>
          </a:p>
          <a:p>
            <a:pPr algn="ctr">
              <a:spcBef>
                <a:spcPts val="0"/>
              </a:spcBef>
            </a:pPr>
            <a:r>
              <a:rPr lang="en-US" altLang="en-US" sz="1700" dirty="0" smtClean="0">
                <a:solidFill>
                  <a:schemeClr val="tx1"/>
                </a:solidFill>
                <a:cs typeface="Times New Roman" panose="02020603050405020304" pitchFamily="18" charset="0"/>
              </a:rPr>
              <a:t>Yet, with </a:t>
            </a:r>
            <a:r>
              <a:rPr lang="en-US" altLang="en-US" sz="1700" dirty="0">
                <a:solidFill>
                  <a:schemeClr val="tx1"/>
                </a:solidFill>
                <a:cs typeface="Times New Roman" panose="02020603050405020304" pitchFamily="18" charset="0"/>
              </a:rPr>
              <a:t>few exceptions, </a:t>
            </a:r>
            <a:r>
              <a:rPr lang="en-US" altLang="en-US" sz="1700" dirty="0" smtClean="0">
                <a:solidFill>
                  <a:schemeClr val="tx1"/>
                </a:solidFill>
                <a:cs typeface="Times New Roman" panose="02020603050405020304" pitchFamily="18" charset="0"/>
              </a:rPr>
              <a:t>nobody seems to be worried by that</a:t>
            </a:r>
            <a:endParaRPr lang="en-US" altLang="en-US" sz="1700" dirty="0">
              <a:solidFill>
                <a:schemeClr val="tx1"/>
              </a:solidFill>
              <a:cs typeface="Times New Roman" panose="02020603050405020304" pitchFamily="18" charset="0"/>
            </a:endParaRPr>
          </a:p>
        </p:txBody>
      </p:sp>
      <p:grpSp>
        <p:nvGrpSpPr>
          <p:cNvPr id="4" name="Group 3"/>
          <p:cNvGrpSpPr/>
          <p:nvPr/>
        </p:nvGrpSpPr>
        <p:grpSpPr>
          <a:xfrm>
            <a:off x="1460500" y="1267521"/>
            <a:ext cx="6197600" cy="3952179"/>
            <a:chOff x="791736" y="1561169"/>
            <a:chExt cx="7560526" cy="4672363"/>
          </a:xfrm>
        </p:grpSpPr>
        <p:sp>
          <p:nvSpPr>
            <p:cNvPr id="3" name="Rounded Rectangle 2"/>
            <p:cNvSpPr/>
            <p:nvPr/>
          </p:nvSpPr>
          <p:spPr bwMode="auto">
            <a:xfrm>
              <a:off x="791736" y="1561169"/>
              <a:ext cx="7560526" cy="4672363"/>
            </a:xfrm>
            <a:prstGeom prst="roundRect">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bg1"/>
                </a:solidFill>
                <a:effectLst/>
                <a:latin typeface="Times New Roman" panose="02020603050405020304"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547" y="1761828"/>
              <a:ext cx="7020905" cy="4248743"/>
            </a:xfrm>
            <a:prstGeom prst="rect">
              <a:avLst/>
            </a:prstGeom>
          </p:spPr>
        </p:pic>
      </p:grpSp>
      <p:sp>
        <p:nvSpPr>
          <p:cNvPr id="8" name="Text Box 3"/>
          <p:cNvSpPr txBox="1">
            <a:spLocks noChangeArrowheads="1"/>
          </p:cNvSpPr>
          <p:nvPr/>
        </p:nvSpPr>
        <p:spPr bwMode="auto">
          <a:xfrm>
            <a:off x="0" y="5308600"/>
            <a:ext cx="91440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2960" rIns="82296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just">
              <a:spcBef>
                <a:spcPts val="600"/>
              </a:spcBef>
            </a:pPr>
            <a:r>
              <a:rPr lang="en-US" altLang="en-US" sz="1600" dirty="0" smtClean="0">
                <a:solidFill>
                  <a:schemeClr val="tx1"/>
                </a:solidFill>
                <a:cs typeface="Times New Roman" panose="02020603050405020304" pitchFamily="18" charset="0"/>
              </a:rPr>
              <a:t>The problem started already with the founding fathers (I. I. Rabi, F. Bloch, M. E. Packard, E. M. Purcell, ...) who used conflicting terminologies and not-so-clear explanations. Later, R. H. </a:t>
            </a:r>
            <a:r>
              <a:rPr lang="en-US" altLang="en-US" sz="1600" dirty="0" err="1" smtClean="0">
                <a:solidFill>
                  <a:schemeClr val="tx1"/>
                </a:solidFill>
                <a:cs typeface="Times New Roman" panose="02020603050405020304" pitchFamily="18" charset="0"/>
              </a:rPr>
              <a:t>Dicke</a:t>
            </a:r>
            <a:r>
              <a:rPr lang="en-US" altLang="en-US" sz="1600" dirty="0" smtClean="0">
                <a:solidFill>
                  <a:schemeClr val="tx1"/>
                </a:solidFill>
                <a:cs typeface="Times New Roman" panose="02020603050405020304" pitchFamily="18" charset="0"/>
              </a:rPr>
              <a:t> pushed an incorrect ‘interpretation’ of FID. The problem was also tackled by J.  </a:t>
            </a:r>
            <a:r>
              <a:rPr lang="en-US" altLang="en-US" sz="1600" dirty="0" err="1" smtClean="0">
                <a:solidFill>
                  <a:schemeClr val="tx1"/>
                </a:solidFill>
                <a:cs typeface="Times New Roman" panose="02020603050405020304" pitchFamily="18" charset="0"/>
              </a:rPr>
              <a:t>Jeener</a:t>
            </a:r>
            <a:r>
              <a:rPr lang="en-US" altLang="en-US" sz="1600" dirty="0" smtClean="0">
                <a:solidFill>
                  <a:schemeClr val="tx1"/>
                </a:solidFill>
                <a:cs typeface="Times New Roman" panose="02020603050405020304" pitchFamily="18" charset="0"/>
              </a:rPr>
              <a:t> using QFT, re-attacked by D. Hoult and by myself, but it remains ... </a:t>
            </a:r>
            <a:r>
              <a:rPr lang="en-US" altLang="en-US" sz="1600" b="1" u="sng" dirty="0" smtClean="0">
                <a:solidFill>
                  <a:srgbClr val="FFFF00"/>
                </a:solidFill>
                <a:cs typeface="Times New Roman" panose="02020603050405020304" pitchFamily="18" charset="0"/>
              </a:rPr>
              <a:t>unsettled</a:t>
            </a:r>
            <a:endParaRPr lang="en-US" altLang="en-US" sz="1600" dirty="0">
              <a:solidFill>
                <a:schemeClr val="tx1"/>
              </a:solidFill>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327660"/>
            <a:ext cx="9144000" cy="492443"/>
          </a:xfrm>
        </p:spPr>
        <p:txBody>
          <a:bodyPr>
            <a:spAutoFit/>
          </a:bodyPr>
          <a:lstStyle/>
          <a:p>
            <a:r>
              <a:rPr lang="en-GB" altLang="en-US" sz="2600" b="1" dirty="0" smtClean="0">
                <a:solidFill>
                  <a:srgbClr val="FFFF99"/>
                </a:solidFill>
                <a:cs typeface="Times New Roman" panose="02020603050405020304" pitchFamily="18" charset="0"/>
              </a:rPr>
              <a:t>NMR technology and methodology - once</a:t>
            </a:r>
            <a:endParaRPr lang="en-GB" altLang="en-US" sz="2600" b="1" noProof="1" smtClean="0">
              <a:solidFill>
                <a:srgbClr val="FFFF99"/>
              </a:solidFill>
              <a:cs typeface="Times New Roman" panose="02020603050405020304" pitchFamily="18" charset="0"/>
            </a:endParaRPr>
          </a:p>
        </p:txBody>
      </p:sp>
      <p:sp>
        <p:nvSpPr>
          <p:cNvPr id="8195" name="Text Box 3"/>
          <p:cNvSpPr txBox="1">
            <a:spLocks noChangeArrowheads="1"/>
          </p:cNvSpPr>
          <p:nvPr/>
        </p:nvSpPr>
        <p:spPr bwMode="auto">
          <a:xfrm>
            <a:off x="0" y="960438"/>
            <a:ext cx="9144000" cy="393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8640" rIns="54864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ctr">
              <a:spcBef>
                <a:spcPct val="20000"/>
              </a:spcBef>
            </a:pPr>
            <a:r>
              <a:rPr lang="en-US" altLang="en-US" sz="1800" dirty="0">
                <a:solidFill>
                  <a:schemeClr val="tx1"/>
                </a:solidFill>
                <a:cs typeface="Times New Roman" panose="02020603050405020304" pitchFamily="18" charset="0"/>
              </a:rPr>
              <a:t>NMR progressed </a:t>
            </a:r>
            <a:r>
              <a:rPr lang="en-US" altLang="en-US" sz="1800" dirty="0" smtClean="0">
                <a:solidFill>
                  <a:schemeClr val="tx1"/>
                </a:solidFill>
                <a:cs typeface="Times New Roman" panose="02020603050405020304" pitchFamily="18" charset="0"/>
              </a:rPr>
              <a:t>briskly </a:t>
            </a:r>
            <a:r>
              <a:rPr lang="en-US" altLang="en-US" sz="1800" dirty="0">
                <a:solidFill>
                  <a:schemeClr val="tx1"/>
                </a:solidFill>
                <a:cs typeface="Times New Roman" panose="02020603050405020304" pitchFamily="18" charset="0"/>
              </a:rPr>
              <a:t>from mid-50’s to </a:t>
            </a:r>
            <a:r>
              <a:rPr lang="en-US" altLang="en-US" sz="1800" dirty="0" smtClean="0">
                <a:solidFill>
                  <a:schemeClr val="tx1"/>
                </a:solidFill>
                <a:cs typeface="Times New Roman" panose="02020603050405020304" pitchFamily="18" charset="0"/>
              </a:rPr>
              <a:t>the end of 80’s.</a:t>
            </a:r>
          </a:p>
          <a:p>
            <a:pPr algn="just">
              <a:spcBef>
                <a:spcPts val="1200"/>
              </a:spcBef>
            </a:pPr>
            <a:r>
              <a:rPr lang="en-US" altLang="en-US" sz="1800" dirty="0" smtClean="0">
                <a:solidFill>
                  <a:schemeClr val="tx1"/>
                </a:solidFill>
                <a:cs typeface="Times New Roman" panose="02020603050405020304" pitchFamily="18" charset="0"/>
              </a:rPr>
              <a:t>There was the introduction of active shimming to achieve high resolution (M. </a:t>
            </a:r>
            <a:r>
              <a:rPr lang="en-US" altLang="en-US" sz="1800" dirty="0" err="1" smtClean="0">
                <a:solidFill>
                  <a:schemeClr val="tx1"/>
                </a:solidFill>
                <a:cs typeface="Times New Roman" panose="02020603050405020304" pitchFamily="18" charset="0"/>
              </a:rPr>
              <a:t>Golay</a:t>
            </a:r>
            <a:r>
              <a:rPr lang="en-US" altLang="en-US" sz="1800" dirty="0" smtClean="0">
                <a:solidFill>
                  <a:schemeClr val="tx1"/>
                </a:solidFill>
                <a:cs typeface="Times New Roman" panose="02020603050405020304" pitchFamily="18" charset="0"/>
              </a:rPr>
              <a:t>, W. Anderson), field stabilization by NMR lock (M. E. Packard), introduction of the spin Hamiltonian (W. Anderson) and its full elucidation in molecular spin systems (several people), 13C NMR (P. </a:t>
            </a:r>
            <a:r>
              <a:rPr lang="en-US" altLang="en-US" sz="1800" dirty="0" err="1" smtClean="0">
                <a:solidFill>
                  <a:schemeClr val="tx1"/>
                </a:solidFill>
                <a:cs typeface="Times New Roman" panose="02020603050405020304" pitchFamily="18" charset="0"/>
              </a:rPr>
              <a:t>Lauterbur</a:t>
            </a:r>
            <a:r>
              <a:rPr lang="en-US" altLang="en-US" sz="1800" dirty="0" smtClean="0">
                <a:solidFill>
                  <a:schemeClr val="tx1"/>
                </a:solidFill>
                <a:cs typeface="Times New Roman" panose="02020603050405020304" pitchFamily="18" charset="0"/>
              </a:rPr>
              <a:t>), FT spectroscopy (W. Anderson, R. Ernst), attaching a computer (!) to an instrument (then a shocking idea, pushed by R. Ernst), discoveries like those of NOE and DNP (A. </a:t>
            </a:r>
            <a:r>
              <a:rPr lang="en-US" altLang="en-US" sz="1800" dirty="0" err="1" smtClean="0">
                <a:solidFill>
                  <a:schemeClr val="tx1"/>
                </a:solidFill>
                <a:cs typeface="Times New Roman" panose="02020603050405020304" pitchFamily="18" charset="0"/>
              </a:rPr>
              <a:t>Overhauser</a:t>
            </a:r>
            <a:r>
              <a:rPr lang="en-US" altLang="en-US" sz="1800" dirty="0" smtClean="0">
                <a:solidFill>
                  <a:schemeClr val="tx1"/>
                </a:solidFill>
                <a:cs typeface="Times New Roman" panose="02020603050405020304" pitchFamily="18" charset="0"/>
              </a:rPr>
              <a:t>, C. P. </a:t>
            </a:r>
            <a:r>
              <a:rPr lang="en-US" altLang="en-US" sz="1800" dirty="0" err="1" smtClean="0">
                <a:solidFill>
                  <a:schemeClr val="tx1"/>
                </a:solidFill>
                <a:cs typeface="Times New Roman" panose="02020603050405020304" pitchFamily="18" charset="0"/>
              </a:rPr>
              <a:t>Slichter</a:t>
            </a:r>
            <a:r>
              <a:rPr lang="en-US" altLang="en-US" sz="1800" dirty="0" smtClean="0">
                <a:solidFill>
                  <a:schemeClr val="tx1"/>
                </a:solidFill>
                <a:cs typeface="Times New Roman" panose="02020603050405020304" pitchFamily="18" charset="0"/>
              </a:rPr>
              <a:t>), an infinity of pulse sequences to do this and that (too many people to name), elucidation of chemical structures by NMR (too many people again), all the way up to elucidation of protein structures and shapes (K. </a:t>
            </a:r>
            <a:r>
              <a:rPr lang="en-US" altLang="en-US" sz="1800" dirty="0" err="1" smtClean="0">
                <a:solidFill>
                  <a:schemeClr val="tx1"/>
                </a:solidFill>
                <a:cs typeface="Times New Roman" panose="02020603050405020304" pitchFamily="18" charset="0"/>
              </a:rPr>
              <a:t>Wuetrich</a:t>
            </a:r>
            <a:r>
              <a:rPr lang="en-US" altLang="en-US" sz="1800" dirty="0" smtClean="0">
                <a:solidFill>
                  <a:schemeClr val="tx1"/>
                </a:solidFill>
                <a:cs typeface="Times New Roman" panose="02020603050405020304" pitchFamily="18" charset="0"/>
              </a:rPr>
              <a:t>), </a:t>
            </a:r>
            <a:r>
              <a:rPr lang="en-US" altLang="en-US" sz="1800" dirty="0" err="1" smtClean="0">
                <a:solidFill>
                  <a:schemeClr val="tx1"/>
                </a:solidFill>
                <a:cs typeface="Times New Roman" panose="02020603050405020304" pitchFamily="18" charset="0"/>
              </a:rPr>
              <a:t>etc</a:t>
            </a:r>
            <a:endParaRPr lang="en-US" altLang="en-US" sz="1800" dirty="0" smtClean="0">
              <a:solidFill>
                <a:schemeClr val="tx1"/>
              </a:solidFill>
              <a:cs typeface="Times New Roman" panose="02020603050405020304" pitchFamily="18" charset="0"/>
            </a:endParaRPr>
          </a:p>
          <a:p>
            <a:pPr algn="ctr">
              <a:spcBef>
                <a:spcPts val="1200"/>
              </a:spcBef>
            </a:pPr>
            <a:endParaRPr lang="en-US" altLang="en-US" sz="2000" b="1" dirty="0" smtClean="0">
              <a:solidFill>
                <a:srgbClr val="00FF00"/>
              </a:solidFill>
              <a:cs typeface="Times New Roman" panose="02020603050405020304" pitchFamily="18" charset="0"/>
            </a:endParaRPr>
          </a:p>
          <a:p>
            <a:pPr algn="just">
              <a:spcBef>
                <a:spcPts val="1200"/>
              </a:spcBef>
            </a:pPr>
            <a:endParaRPr lang="en-US" altLang="en-US" sz="2000" b="1" dirty="0">
              <a:solidFill>
                <a:srgbClr val="00FF00"/>
              </a:solidFill>
              <a:cs typeface="Times New Roman" panose="02020603050405020304" pitchFamily="18" charset="0"/>
            </a:endParaRPr>
          </a:p>
        </p:txBody>
      </p:sp>
      <p:sp>
        <p:nvSpPr>
          <p:cNvPr id="4" name="Text Box 3"/>
          <p:cNvSpPr txBox="1">
            <a:spLocks noChangeArrowheads="1"/>
          </p:cNvSpPr>
          <p:nvPr/>
        </p:nvSpPr>
        <p:spPr bwMode="auto">
          <a:xfrm>
            <a:off x="1939925" y="4027448"/>
            <a:ext cx="5264150" cy="646331"/>
          </a:xfrm>
          <a:prstGeom prst="rect">
            <a:avLst/>
          </a:prstGeom>
          <a:solidFill>
            <a:srgbClr val="FFFFCC"/>
          </a:solidFill>
          <a:ln>
            <a:noFill/>
          </a:ln>
          <a:effectLst>
            <a:softEdge rad="63500"/>
          </a:effectLst>
        </p:spPr>
        <p:txBody>
          <a:bodyPr wrap="square" lIns="365760" tIns="182880" rIns="365760" bIns="18288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ctr">
              <a:spcBef>
                <a:spcPts val="1200"/>
              </a:spcBef>
            </a:pPr>
            <a:r>
              <a:rPr lang="en-US" altLang="en-US" sz="1800" b="1" dirty="0" smtClean="0">
                <a:solidFill>
                  <a:srgbClr val="008000"/>
                </a:solidFill>
                <a:cs typeface="Times New Roman" panose="02020603050405020304" pitchFamily="18" charset="0"/>
              </a:rPr>
              <a:t>For </a:t>
            </a:r>
            <a:r>
              <a:rPr lang="en-US" altLang="en-US" sz="1800" b="1" dirty="0">
                <a:solidFill>
                  <a:srgbClr val="008000"/>
                </a:solidFill>
                <a:cs typeface="Times New Roman" panose="02020603050405020304" pitchFamily="18" charset="0"/>
              </a:rPr>
              <a:t>decades, we </a:t>
            </a:r>
            <a:r>
              <a:rPr lang="en-US" altLang="en-US" sz="1800" b="1" dirty="0" smtClean="0">
                <a:solidFill>
                  <a:srgbClr val="008000"/>
                </a:solidFill>
                <a:cs typeface="Times New Roman" panose="02020603050405020304" pitchFamily="18" charset="0"/>
              </a:rPr>
              <a:t>kept being </a:t>
            </a:r>
            <a:r>
              <a:rPr lang="en-US" altLang="en-US" sz="1800" b="1" dirty="0">
                <a:solidFill>
                  <a:srgbClr val="008000"/>
                </a:solidFill>
                <a:cs typeface="Times New Roman" panose="02020603050405020304" pitchFamily="18" charset="0"/>
              </a:rPr>
              <a:t>awed and amazed</a:t>
            </a:r>
            <a:r>
              <a:rPr lang="en-US" altLang="en-US" sz="1800" b="1" dirty="0" smtClean="0">
                <a:solidFill>
                  <a:srgbClr val="008000"/>
                </a:solidFill>
                <a:cs typeface="Times New Roman" panose="02020603050405020304" pitchFamily="18" charset="0"/>
              </a:rPr>
              <a:t>!</a:t>
            </a:r>
            <a:endParaRPr lang="en-US" altLang="en-US" sz="1800" b="1" dirty="0">
              <a:solidFill>
                <a:srgbClr val="008000"/>
              </a:solidFill>
              <a:cs typeface="Times New Roman" panose="02020603050405020304" pitchFamily="18" charset="0"/>
            </a:endParaRPr>
          </a:p>
        </p:txBody>
      </p:sp>
      <p:sp>
        <p:nvSpPr>
          <p:cNvPr id="5" name="Text Box 3"/>
          <p:cNvSpPr txBox="1">
            <a:spLocks noChangeArrowheads="1"/>
          </p:cNvSpPr>
          <p:nvPr/>
        </p:nvSpPr>
        <p:spPr bwMode="auto">
          <a:xfrm>
            <a:off x="0" y="4824413"/>
            <a:ext cx="91440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8640" rIns="54864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just">
              <a:spcBef>
                <a:spcPts val="1200"/>
              </a:spcBef>
            </a:pPr>
            <a:r>
              <a:rPr lang="en-US" altLang="en-US" sz="1800" dirty="0" smtClean="0">
                <a:solidFill>
                  <a:schemeClr val="tx1"/>
                </a:solidFill>
                <a:cs typeface="Times New Roman" panose="02020603050405020304" pitchFamily="18" charset="0"/>
              </a:rPr>
              <a:t>In early 80’s, somewhat belatedly, </a:t>
            </a:r>
            <a:r>
              <a:rPr lang="en-US" altLang="en-US" sz="1800" b="1" dirty="0" smtClean="0">
                <a:solidFill>
                  <a:schemeClr val="tx1"/>
                </a:solidFill>
                <a:cs typeface="Times New Roman" panose="02020603050405020304" pitchFamily="18" charset="0"/>
              </a:rPr>
              <a:t>MRI</a:t>
            </a:r>
            <a:r>
              <a:rPr lang="en-US" altLang="en-US" sz="1800" dirty="0" smtClean="0">
                <a:solidFill>
                  <a:schemeClr val="tx1"/>
                </a:solidFill>
                <a:cs typeface="Times New Roman" panose="02020603050405020304" pitchFamily="18" charset="0"/>
              </a:rPr>
              <a:t> </a:t>
            </a:r>
            <a:r>
              <a:rPr lang="en-US" altLang="en-US" sz="1800" dirty="0">
                <a:solidFill>
                  <a:schemeClr val="tx1"/>
                </a:solidFill>
                <a:cs typeface="Times New Roman" panose="02020603050405020304" pitchFamily="18" charset="0"/>
              </a:rPr>
              <a:t>was added (</a:t>
            </a:r>
            <a:r>
              <a:rPr lang="en-US" altLang="en-US" sz="1800" dirty="0" smtClean="0">
                <a:solidFill>
                  <a:schemeClr val="tx1"/>
                </a:solidFill>
                <a:cs typeface="Times New Roman" panose="02020603050405020304" pitchFamily="18" charset="0"/>
              </a:rPr>
              <a:t>P. </a:t>
            </a:r>
            <a:r>
              <a:rPr lang="en-US" altLang="en-US" sz="1800" dirty="0" err="1" smtClean="0">
                <a:solidFill>
                  <a:schemeClr val="tx1"/>
                </a:solidFill>
                <a:cs typeface="Times New Roman" panose="02020603050405020304" pitchFamily="18" charset="0"/>
              </a:rPr>
              <a:t>Lauterbur</a:t>
            </a:r>
            <a:r>
              <a:rPr lang="en-US" altLang="en-US" sz="1800" dirty="0" smtClean="0">
                <a:solidFill>
                  <a:schemeClr val="tx1"/>
                </a:solidFill>
                <a:cs typeface="Times New Roman" panose="02020603050405020304" pitchFamily="18" charset="0"/>
              </a:rPr>
              <a:t>, P. Mansfield, R. V. </a:t>
            </a:r>
            <a:r>
              <a:rPr lang="en-US" altLang="en-US" sz="1800" dirty="0" err="1" smtClean="0">
                <a:solidFill>
                  <a:schemeClr val="tx1"/>
                </a:solidFill>
                <a:cs typeface="Times New Roman" panose="02020603050405020304" pitchFamily="18" charset="0"/>
              </a:rPr>
              <a:t>Damadian</a:t>
            </a:r>
            <a:r>
              <a:rPr lang="en-US" altLang="en-US" sz="1800" dirty="0" smtClean="0">
                <a:solidFill>
                  <a:schemeClr val="tx1"/>
                </a:solidFill>
                <a:cs typeface="Times New Roman" panose="02020603050405020304" pitchFamily="18" charset="0"/>
              </a:rPr>
              <a:t>) and soon became an immensely successful new application. It became a separate area, one which I will NOT cover in this talk.</a:t>
            </a:r>
            <a:endParaRPr lang="en-US" altLang="en-US" sz="1800" dirty="0">
              <a:solidFill>
                <a:schemeClr val="tx1"/>
              </a:solidFill>
              <a:cs typeface="Times New Roman" panose="02020603050405020304" pitchFamily="18" charset="0"/>
            </a:endParaRPr>
          </a:p>
        </p:txBody>
      </p:sp>
      <p:sp>
        <p:nvSpPr>
          <p:cNvPr id="7" name="Text Box 6"/>
          <p:cNvSpPr txBox="1">
            <a:spLocks noChangeArrowheads="1"/>
          </p:cNvSpPr>
          <p:nvPr/>
        </p:nvSpPr>
        <p:spPr bwMode="auto">
          <a:xfrm>
            <a:off x="0" y="6356350"/>
            <a:ext cx="9144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00" noProof="1">
                <a:cs typeface="Times New Roman" panose="02020603050405020304" pitchFamily="18" charset="0"/>
              </a:rPr>
              <a:t>Presented at </a:t>
            </a:r>
            <a:r>
              <a:rPr lang="en-US" altLang="en-US" sz="1400" i="1" noProof="1">
                <a:cs typeface="Times New Roman" panose="02020603050405020304" pitchFamily="18" charset="0"/>
              </a:rPr>
              <a:t>MRPM13</a:t>
            </a:r>
            <a:r>
              <a:rPr lang="en-US" altLang="en-US" sz="1400" noProof="1">
                <a:cs typeface="Times New Roman" panose="02020603050405020304" pitchFamily="18" charset="0"/>
              </a:rPr>
              <a:t>, Bologna, Italy, 4-8 September 2016</a:t>
            </a:r>
          </a:p>
        </p:txBody>
      </p:sp>
    </p:spTree>
    <p:extLst>
      <p:ext uri="{BB962C8B-B14F-4D97-AF65-F5344CB8AC3E}">
        <p14:creationId xmlns:p14="http://schemas.microsoft.com/office/powerpoint/2010/main" val="3482094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327660"/>
            <a:ext cx="9144000" cy="492443"/>
          </a:xfrm>
        </p:spPr>
        <p:txBody>
          <a:bodyPr>
            <a:spAutoFit/>
          </a:bodyPr>
          <a:lstStyle/>
          <a:p>
            <a:r>
              <a:rPr lang="en-GB" altLang="en-US" sz="2600" b="1" dirty="0" smtClean="0">
                <a:solidFill>
                  <a:srgbClr val="FFFF99"/>
                </a:solidFill>
                <a:cs typeface="Times New Roman" panose="02020603050405020304" pitchFamily="18" charset="0"/>
              </a:rPr>
              <a:t>NMR technology and methodology - today</a:t>
            </a:r>
            <a:endParaRPr lang="en-GB" altLang="en-US" sz="2600" b="1" noProof="1" smtClean="0">
              <a:solidFill>
                <a:srgbClr val="FFFF99"/>
              </a:solidFill>
              <a:cs typeface="Times New Roman" panose="02020603050405020304" pitchFamily="18" charset="0"/>
            </a:endParaRPr>
          </a:p>
        </p:txBody>
      </p:sp>
      <p:sp>
        <p:nvSpPr>
          <p:cNvPr id="8195" name="Text Box 3"/>
          <p:cNvSpPr txBox="1">
            <a:spLocks noChangeArrowheads="1"/>
          </p:cNvSpPr>
          <p:nvPr/>
        </p:nvSpPr>
        <p:spPr bwMode="auto">
          <a:xfrm>
            <a:off x="0" y="1265238"/>
            <a:ext cx="9144000" cy="1717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2960" rIns="82296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ctr">
              <a:spcBef>
                <a:spcPct val="20000"/>
              </a:spcBef>
            </a:pPr>
            <a:r>
              <a:rPr lang="en-US" altLang="en-US" sz="1800" dirty="0" smtClean="0">
                <a:solidFill>
                  <a:schemeClr val="tx1"/>
                </a:solidFill>
                <a:cs typeface="Times New Roman" panose="02020603050405020304" pitchFamily="18" charset="0"/>
              </a:rPr>
              <a:t>Things have changed a lot at some point in the </a:t>
            </a:r>
            <a:r>
              <a:rPr lang="en-US" altLang="en-US" sz="1800" b="1" dirty="0" smtClean="0">
                <a:solidFill>
                  <a:schemeClr val="tx1"/>
                </a:solidFill>
                <a:cs typeface="Times New Roman" panose="02020603050405020304" pitchFamily="18" charset="0"/>
              </a:rPr>
              <a:t>last 20 years</a:t>
            </a:r>
            <a:r>
              <a:rPr lang="en-US" altLang="en-US" sz="1800" dirty="0" smtClean="0">
                <a:solidFill>
                  <a:schemeClr val="tx1"/>
                </a:solidFill>
                <a:cs typeface="Times New Roman" panose="02020603050405020304" pitchFamily="18" charset="0"/>
              </a:rPr>
              <a:t>.</a:t>
            </a:r>
          </a:p>
          <a:p>
            <a:pPr algn="ctr">
              <a:spcBef>
                <a:spcPct val="20000"/>
              </a:spcBef>
            </a:pPr>
            <a:endParaRPr lang="en-US" altLang="en-US" sz="1800" dirty="0" smtClean="0">
              <a:solidFill>
                <a:schemeClr val="tx1"/>
              </a:solidFill>
              <a:cs typeface="Times New Roman" panose="02020603050405020304" pitchFamily="18" charset="0"/>
            </a:endParaRPr>
          </a:p>
          <a:p>
            <a:pPr algn="ctr">
              <a:spcBef>
                <a:spcPts val="1200"/>
              </a:spcBef>
            </a:pPr>
            <a:endParaRPr lang="en-US" altLang="en-US" sz="2000" b="1" dirty="0" smtClean="0">
              <a:solidFill>
                <a:srgbClr val="FF3300"/>
              </a:solidFill>
              <a:cs typeface="Times New Roman" panose="02020603050405020304" pitchFamily="18" charset="0"/>
            </a:endParaRPr>
          </a:p>
          <a:p>
            <a:pPr algn="ctr">
              <a:spcBef>
                <a:spcPts val="0"/>
              </a:spcBef>
            </a:pPr>
            <a:r>
              <a:rPr lang="en-US" altLang="en-US" sz="1800" dirty="0" smtClean="0">
                <a:solidFill>
                  <a:schemeClr val="tx1"/>
                </a:solidFill>
                <a:cs typeface="Times New Roman" panose="02020603050405020304" pitchFamily="18" charset="0"/>
              </a:rPr>
              <a:t>I believe that in the last decade I have not heard nor read anything that, more or less, glossing over minor variations, I have not heard already a decade earlier.</a:t>
            </a:r>
          </a:p>
        </p:txBody>
      </p:sp>
      <p:sp>
        <p:nvSpPr>
          <p:cNvPr id="4" name="Text Box 3"/>
          <p:cNvSpPr txBox="1">
            <a:spLocks noChangeArrowheads="1"/>
          </p:cNvSpPr>
          <p:nvPr/>
        </p:nvSpPr>
        <p:spPr bwMode="auto">
          <a:xfrm>
            <a:off x="1104900" y="1605822"/>
            <a:ext cx="6908800" cy="646331"/>
          </a:xfrm>
          <a:prstGeom prst="rect">
            <a:avLst/>
          </a:prstGeom>
          <a:solidFill>
            <a:srgbClr val="FFFFCC"/>
          </a:solidFill>
          <a:ln>
            <a:noFill/>
          </a:ln>
          <a:effectLst>
            <a:softEdge rad="63500"/>
          </a:effectLst>
        </p:spPr>
        <p:txBody>
          <a:bodyPr wrap="square" lIns="365760" tIns="182880" rIns="365760" bIns="18288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ctr">
              <a:spcBef>
                <a:spcPts val="1200"/>
              </a:spcBef>
            </a:pPr>
            <a:r>
              <a:rPr lang="en-US" altLang="en-US" sz="1800" b="1" dirty="0">
                <a:solidFill>
                  <a:srgbClr val="FF3300"/>
                </a:solidFill>
                <a:cs typeface="Times New Roman" panose="02020603050405020304" pitchFamily="18" charset="0"/>
              </a:rPr>
              <a:t>By and by, I </a:t>
            </a:r>
            <a:r>
              <a:rPr lang="en-US" altLang="en-US" sz="1800" b="1" dirty="0" smtClean="0">
                <a:solidFill>
                  <a:srgbClr val="FF3300"/>
                </a:solidFill>
                <a:cs typeface="Times New Roman" panose="02020603050405020304" pitchFamily="18" charset="0"/>
              </a:rPr>
              <a:t>realized </a:t>
            </a:r>
            <a:r>
              <a:rPr lang="en-US" altLang="en-US" sz="1800" b="1" dirty="0">
                <a:solidFill>
                  <a:srgbClr val="FF3300"/>
                </a:solidFill>
                <a:cs typeface="Times New Roman" panose="02020603050405020304" pitchFamily="18" charset="0"/>
              </a:rPr>
              <a:t>that I was no longer getting amazed!</a:t>
            </a:r>
          </a:p>
        </p:txBody>
      </p:sp>
      <p:sp>
        <p:nvSpPr>
          <p:cNvPr id="5" name="Text Box 3"/>
          <p:cNvSpPr txBox="1">
            <a:spLocks noChangeArrowheads="1"/>
          </p:cNvSpPr>
          <p:nvPr/>
        </p:nvSpPr>
        <p:spPr bwMode="auto">
          <a:xfrm>
            <a:off x="-12700" y="3037872"/>
            <a:ext cx="9144000" cy="1723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2960" rIns="82296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ctr">
              <a:spcBef>
                <a:spcPts val="1200"/>
              </a:spcBef>
            </a:pPr>
            <a:r>
              <a:rPr lang="en-US" altLang="en-US" sz="2000" dirty="0" smtClean="0">
                <a:solidFill>
                  <a:schemeClr val="tx1"/>
                </a:solidFill>
                <a:cs typeface="Times New Roman" panose="02020603050405020304" pitchFamily="18" charset="0"/>
              </a:rPr>
              <a:t>Two decades are a whole generation.</a:t>
            </a:r>
          </a:p>
          <a:p>
            <a:pPr algn="ctr">
              <a:spcBef>
                <a:spcPts val="0"/>
              </a:spcBef>
            </a:pPr>
            <a:r>
              <a:rPr lang="en-US" altLang="en-US" sz="2000" dirty="0" smtClean="0">
                <a:solidFill>
                  <a:schemeClr val="tx1"/>
                </a:solidFill>
                <a:cs typeface="Times New Roman" panose="02020603050405020304" pitchFamily="18" charset="0"/>
              </a:rPr>
              <a:t>So, without the amazement,</a:t>
            </a:r>
          </a:p>
          <a:p>
            <a:pPr algn="ctr">
              <a:spcBef>
                <a:spcPts val="0"/>
              </a:spcBef>
            </a:pPr>
            <a:r>
              <a:rPr lang="en-US" altLang="en-US" sz="2000" dirty="0" smtClean="0">
                <a:solidFill>
                  <a:srgbClr val="FFFF99"/>
                </a:solidFill>
                <a:cs typeface="Times New Roman" panose="02020603050405020304" pitchFamily="18" charset="0"/>
              </a:rPr>
              <a:t> </a:t>
            </a:r>
            <a:r>
              <a:rPr lang="en-US" altLang="en-US" sz="2000" b="1" dirty="0" smtClean="0">
                <a:solidFill>
                  <a:srgbClr val="FFFF99"/>
                </a:solidFill>
                <a:cs typeface="Times New Roman" panose="02020603050405020304" pitchFamily="18" charset="0"/>
              </a:rPr>
              <a:t>Why should young people of today go into NMR?</a:t>
            </a:r>
            <a:r>
              <a:rPr lang="en-US" altLang="en-US" sz="1800" dirty="0" smtClean="0">
                <a:solidFill>
                  <a:schemeClr val="tx1"/>
                </a:solidFill>
                <a:cs typeface="Times New Roman" panose="02020603050405020304" pitchFamily="18" charset="0"/>
              </a:rPr>
              <a:t> </a:t>
            </a:r>
          </a:p>
          <a:p>
            <a:pPr algn="ctr">
              <a:spcBef>
                <a:spcPts val="1200"/>
              </a:spcBef>
            </a:pPr>
            <a:r>
              <a:rPr lang="en-US" altLang="en-US" sz="1800" dirty="0" smtClean="0">
                <a:solidFill>
                  <a:schemeClr val="tx1"/>
                </a:solidFill>
                <a:cs typeface="Times New Roman" panose="02020603050405020304" pitchFamily="18" charset="0"/>
              </a:rPr>
              <a:t>To make a carrier and earn money to make ends meet? </a:t>
            </a:r>
          </a:p>
          <a:p>
            <a:pPr algn="ctr">
              <a:spcBef>
                <a:spcPts val="0"/>
              </a:spcBef>
            </a:pPr>
            <a:r>
              <a:rPr lang="en-US" altLang="en-US" sz="1800" dirty="0" smtClean="0">
                <a:solidFill>
                  <a:schemeClr val="tx1"/>
                </a:solidFill>
                <a:cs typeface="Times New Roman" panose="02020603050405020304" pitchFamily="18" charset="0"/>
              </a:rPr>
              <a:t>There are more efficient ways to do that!</a:t>
            </a:r>
          </a:p>
        </p:txBody>
      </p:sp>
      <p:sp>
        <p:nvSpPr>
          <p:cNvPr id="7" name="Text Box 6"/>
          <p:cNvSpPr txBox="1">
            <a:spLocks noChangeArrowheads="1"/>
          </p:cNvSpPr>
          <p:nvPr/>
        </p:nvSpPr>
        <p:spPr bwMode="auto">
          <a:xfrm>
            <a:off x="0" y="6356350"/>
            <a:ext cx="9144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00" noProof="1">
                <a:cs typeface="Times New Roman" panose="02020603050405020304" pitchFamily="18" charset="0"/>
              </a:rPr>
              <a:t>Presented at </a:t>
            </a:r>
            <a:r>
              <a:rPr lang="en-US" altLang="en-US" sz="1400" i="1" noProof="1">
                <a:cs typeface="Times New Roman" panose="02020603050405020304" pitchFamily="18" charset="0"/>
              </a:rPr>
              <a:t>MRPM13</a:t>
            </a:r>
            <a:r>
              <a:rPr lang="en-US" altLang="en-US" sz="1400" noProof="1">
                <a:cs typeface="Times New Roman" panose="02020603050405020304" pitchFamily="18" charset="0"/>
              </a:rPr>
              <a:t>, Bologna, Italy, 4-8 September 2016</a:t>
            </a:r>
          </a:p>
        </p:txBody>
      </p:sp>
    </p:spTree>
    <p:extLst>
      <p:ext uri="{BB962C8B-B14F-4D97-AF65-F5344CB8AC3E}">
        <p14:creationId xmlns:p14="http://schemas.microsoft.com/office/powerpoint/2010/main" val="3376176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429260"/>
            <a:ext cx="9144000" cy="492443"/>
          </a:xfrm>
        </p:spPr>
        <p:txBody>
          <a:bodyPr>
            <a:spAutoFit/>
          </a:bodyPr>
          <a:lstStyle/>
          <a:p>
            <a:r>
              <a:rPr lang="en-GB" altLang="en-US" sz="2600" b="1" dirty="0" smtClean="0">
                <a:solidFill>
                  <a:srgbClr val="FFFF99"/>
                </a:solidFill>
                <a:cs typeface="Times New Roman" panose="02020603050405020304" pitchFamily="18" charset="0"/>
              </a:rPr>
              <a:t>NMR applications and markets</a:t>
            </a:r>
            <a:endParaRPr lang="en-GB" altLang="en-US" sz="2600" b="1" noProof="1" smtClean="0">
              <a:solidFill>
                <a:srgbClr val="FFFF99"/>
              </a:solidFill>
              <a:cs typeface="Times New Roman" panose="02020603050405020304" pitchFamily="18" charset="0"/>
            </a:endParaRPr>
          </a:p>
        </p:txBody>
      </p:sp>
      <p:sp>
        <p:nvSpPr>
          <p:cNvPr id="9219" name="Text Box 3"/>
          <p:cNvSpPr txBox="1">
            <a:spLocks noChangeArrowheads="1"/>
          </p:cNvSpPr>
          <p:nvPr/>
        </p:nvSpPr>
        <p:spPr bwMode="auto">
          <a:xfrm>
            <a:off x="0" y="1125538"/>
            <a:ext cx="9144000"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8640" rIns="54864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just">
              <a:spcBef>
                <a:spcPts val="600"/>
              </a:spcBef>
            </a:pPr>
            <a:r>
              <a:rPr lang="en-US" altLang="en-US" sz="1800" dirty="0">
                <a:solidFill>
                  <a:schemeClr val="tx1"/>
                </a:solidFill>
                <a:cs typeface="Times New Roman" panose="02020603050405020304" pitchFamily="18" charset="0"/>
              </a:rPr>
              <a:t>NMR kept blooming in an amazing way from mid 50’s up to about mid-90’s. Mostly because of new branches of chemical NMR spectroscopy, and then because of MRI. New sequences for this and that, ... Hundreds of them! And proteins </a:t>
            </a:r>
            <a:r>
              <a:rPr lang="en-US" altLang="en-US" sz="1800" dirty="0" smtClean="0">
                <a:solidFill>
                  <a:schemeClr val="tx1"/>
                </a:solidFill>
                <a:cs typeface="Times New Roman" panose="02020603050405020304" pitchFamily="18" charset="0"/>
              </a:rPr>
              <a:t>sequencing!</a:t>
            </a:r>
          </a:p>
          <a:p>
            <a:pPr algn="ctr">
              <a:spcBef>
                <a:spcPts val="600"/>
              </a:spcBef>
            </a:pPr>
            <a:r>
              <a:rPr lang="en-US" altLang="en-US" sz="2000" b="1" dirty="0" smtClean="0">
                <a:solidFill>
                  <a:srgbClr val="00FF00"/>
                </a:solidFill>
                <a:cs typeface="Times New Roman" panose="02020603050405020304" pitchFamily="18" charset="0"/>
              </a:rPr>
              <a:t>NMR was such an </a:t>
            </a:r>
            <a:r>
              <a:rPr lang="en-US" altLang="en-US" sz="2000" b="1" dirty="0">
                <a:solidFill>
                  <a:srgbClr val="00FF00"/>
                </a:solidFill>
                <a:cs typeface="Times New Roman" panose="02020603050405020304" pitchFamily="18" charset="0"/>
              </a:rPr>
              <a:t>evergreen!</a:t>
            </a:r>
          </a:p>
          <a:p>
            <a:pPr algn="just">
              <a:spcBef>
                <a:spcPts val="600"/>
              </a:spcBef>
            </a:pPr>
            <a:r>
              <a:rPr lang="en-US" altLang="en-US" sz="1800" u="sng" dirty="0" smtClean="0">
                <a:solidFill>
                  <a:schemeClr val="tx1"/>
                </a:solidFill>
                <a:cs typeface="Times New Roman" panose="02020603050405020304" pitchFamily="18" charset="0"/>
              </a:rPr>
              <a:t>We were also continuously reminded that </a:t>
            </a:r>
            <a:r>
              <a:rPr lang="en-US" altLang="en-US" sz="1800" u="sng" dirty="0">
                <a:solidFill>
                  <a:schemeClr val="tx1"/>
                </a:solidFill>
                <a:cs typeface="Times New Roman" panose="02020603050405020304" pitchFamily="18" charset="0"/>
              </a:rPr>
              <a:t>hundreds of </a:t>
            </a:r>
            <a:r>
              <a:rPr lang="en-US" altLang="en-US" sz="1800" u="sng" dirty="0" smtClean="0">
                <a:solidFill>
                  <a:schemeClr val="tx1"/>
                </a:solidFill>
                <a:cs typeface="Times New Roman" panose="02020603050405020304" pitchFamily="18" charset="0"/>
              </a:rPr>
              <a:t>NMR applications were </a:t>
            </a:r>
            <a:r>
              <a:rPr lang="en-US" altLang="en-US" sz="1800" i="1" u="sng" dirty="0" smtClean="0">
                <a:solidFill>
                  <a:schemeClr val="tx1"/>
                </a:solidFill>
                <a:cs typeface="Times New Roman" panose="02020603050405020304" pitchFamily="18" charset="0"/>
              </a:rPr>
              <a:t>possible</a:t>
            </a:r>
            <a:r>
              <a:rPr lang="en-US" altLang="en-US" sz="1800" dirty="0" smtClean="0">
                <a:solidFill>
                  <a:schemeClr val="tx1"/>
                </a:solidFill>
                <a:cs typeface="Times New Roman" panose="02020603050405020304" pitchFamily="18" charset="0"/>
              </a:rPr>
              <a:t> </a:t>
            </a:r>
            <a:r>
              <a:rPr lang="en-US" altLang="en-US" sz="1800" dirty="0">
                <a:solidFill>
                  <a:schemeClr val="tx1"/>
                </a:solidFill>
                <a:cs typeface="Times New Roman" panose="02020603050405020304" pitchFamily="18" charset="0"/>
              </a:rPr>
              <a:t>and </a:t>
            </a:r>
            <a:r>
              <a:rPr lang="en-US" altLang="en-US" sz="1800" dirty="0" smtClean="0">
                <a:solidFill>
                  <a:schemeClr val="tx1"/>
                </a:solidFill>
                <a:cs typeface="Times New Roman" panose="02020603050405020304" pitchFamily="18" charset="0"/>
              </a:rPr>
              <a:t>it made us think that they were on the way to soon become real and important even in the real world, beyond the Academy. We only had to show that something works and it would automatically spring to life of its own.</a:t>
            </a:r>
          </a:p>
        </p:txBody>
      </p:sp>
      <p:sp>
        <p:nvSpPr>
          <p:cNvPr id="4" name="Text Box 3"/>
          <p:cNvSpPr txBox="1">
            <a:spLocks noChangeArrowheads="1"/>
          </p:cNvSpPr>
          <p:nvPr/>
        </p:nvSpPr>
        <p:spPr bwMode="auto">
          <a:xfrm>
            <a:off x="1352550" y="3733463"/>
            <a:ext cx="6438900" cy="1138773"/>
          </a:xfrm>
          <a:prstGeom prst="rect">
            <a:avLst/>
          </a:prstGeom>
          <a:solidFill>
            <a:srgbClr val="FFFFCC"/>
          </a:solidFill>
          <a:ln>
            <a:noFill/>
          </a:ln>
          <a:effectLst>
            <a:softEdge rad="63500"/>
          </a:effectLst>
        </p:spPr>
        <p:txBody>
          <a:bodyPr wrap="square" lIns="548640" tIns="365760" rIns="548640" bIns="45720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ctr">
              <a:spcBef>
                <a:spcPts val="600"/>
              </a:spcBef>
            </a:pPr>
            <a:r>
              <a:rPr lang="en-US" altLang="en-US" sz="2000" b="1" u="sng" dirty="0" smtClean="0">
                <a:solidFill>
                  <a:srgbClr val="FF0000"/>
                </a:solidFill>
                <a:cs typeface="Times New Roman" panose="02020603050405020304" pitchFamily="18" charset="0"/>
              </a:rPr>
              <a:t>Alas! It does not work that way!</a:t>
            </a:r>
          </a:p>
        </p:txBody>
      </p:sp>
      <p:sp>
        <p:nvSpPr>
          <p:cNvPr id="6" name="Text Box 6"/>
          <p:cNvSpPr txBox="1">
            <a:spLocks noChangeArrowheads="1"/>
          </p:cNvSpPr>
          <p:nvPr/>
        </p:nvSpPr>
        <p:spPr bwMode="auto">
          <a:xfrm>
            <a:off x="0" y="6356350"/>
            <a:ext cx="9144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00" noProof="1">
                <a:cs typeface="Times New Roman" panose="02020603050405020304" pitchFamily="18" charset="0"/>
              </a:rPr>
              <a:t>Presented at </a:t>
            </a:r>
            <a:r>
              <a:rPr lang="en-US" altLang="en-US" sz="1400" i="1" noProof="1">
                <a:cs typeface="Times New Roman" panose="02020603050405020304" pitchFamily="18" charset="0"/>
              </a:rPr>
              <a:t>MRPM13</a:t>
            </a:r>
            <a:r>
              <a:rPr lang="en-US" altLang="en-US" sz="1400" noProof="1">
                <a:cs typeface="Times New Roman" panose="02020603050405020304" pitchFamily="18" charset="0"/>
              </a:rPr>
              <a:t>, Bologna, Italy, 4-8 September 2016</a:t>
            </a:r>
          </a:p>
        </p:txBody>
      </p:sp>
    </p:spTree>
    <p:extLst>
      <p:ext uri="{BB962C8B-B14F-4D97-AF65-F5344CB8AC3E}">
        <p14:creationId xmlns:p14="http://schemas.microsoft.com/office/powerpoint/2010/main" val="3354410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314960"/>
            <a:ext cx="9144000" cy="492443"/>
          </a:xfrm>
        </p:spPr>
        <p:txBody>
          <a:bodyPr>
            <a:spAutoFit/>
          </a:bodyPr>
          <a:lstStyle/>
          <a:p>
            <a:r>
              <a:rPr lang="en-GB" altLang="en-US" sz="2600" b="1" dirty="0" smtClean="0">
                <a:solidFill>
                  <a:srgbClr val="FFFF99"/>
                </a:solidFill>
                <a:cs typeface="Times New Roman" panose="02020603050405020304" pitchFamily="18" charset="0"/>
              </a:rPr>
              <a:t>Current NMR applications and markets</a:t>
            </a:r>
            <a:endParaRPr lang="en-GB" altLang="en-US" sz="2600" b="1" noProof="1" smtClean="0">
              <a:solidFill>
                <a:srgbClr val="FFFF99"/>
              </a:solidFill>
              <a:cs typeface="Times New Roman" panose="02020603050405020304" pitchFamily="18" charset="0"/>
            </a:endParaRPr>
          </a:p>
        </p:txBody>
      </p:sp>
      <p:sp>
        <p:nvSpPr>
          <p:cNvPr id="9219" name="Text Box 3"/>
          <p:cNvSpPr txBox="1">
            <a:spLocks noChangeArrowheads="1"/>
          </p:cNvSpPr>
          <p:nvPr/>
        </p:nvSpPr>
        <p:spPr bwMode="auto">
          <a:xfrm>
            <a:off x="0" y="896938"/>
            <a:ext cx="9144000" cy="3370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2960" rIns="82296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just">
              <a:spcBef>
                <a:spcPts val="600"/>
              </a:spcBef>
            </a:pPr>
            <a:r>
              <a:rPr lang="en-US" altLang="en-US" sz="1800" dirty="0" smtClean="0">
                <a:solidFill>
                  <a:schemeClr val="tx1"/>
                </a:solidFill>
                <a:cs typeface="Times New Roman" panose="02020603050405020304" pitchFamily="18" charset="0"/>
              </a:rPr>
              <a:t>Excluding </a:t>
            </a:r>
            <a:r>
              <a:rPr lang="en-US" altLang="en-US" sz="1800" dirty="0">
                <a:solidFill>
                  <a:schemeClr val="tx1"/>
                </a:solidFill>
                <a:cs typeface="Times New Roman" panose="02020603050405020304" pitchFamily="18" charset="0"/>
              </a:rPr>
              <a:t>MRI, practical NMR </a:t>
            </a:r>
            <a:r>
              <a:rPr lang="en-US" altLang="en-US" sz="1800" dirty="0" smtClean="0">
                <a:solidFill>
                  <a:schemeClr val="tx1"/>
                </a:solidFill>
                <a:cs typeface="Times New Roman" panose="02020603050405020304" pitchFamily="18" charset="0"/>
              </a:rPr>
              <a:t>applications used in non-academic environments (meaning not just in once-only research studies) include:</a:t>
            </a:r>
          </a:p>
          <a:p>
            <a:pPr marL="685800" indent="-228600" algn="just">
              <a:spcBef>
                <a:spcPts val="600"/>
              </a:spcBef>
              <a:buFont typeface="Arial" panose="020B0604020202020204" pitchFamily="34" charset="0"/>
              <a:buChar char="•"/>
            </a:pPr>
            <a:r>
              <a:rPr lang="en-US" altLang="en-US" sz="1800" dirty="0" smtClean="0">
                <a:solidFill>
                  <a:schemeClr val="tx1"/>
                </a:solidFill>
                <a:cs typeface="Times New Roman" panose="02020603050405020304" pitchFamily="18" charset="0"/>
              </a:rPr>
              <a:t>spectroscopy </a:t>
            </a:r>
            <a:r>
              <a:rPr lang="en-US" altLang="en-US" sz="1800" dirty="0">
                <a:solidFill>
                  <a:schemeClr val="tx1"/>
                </a:solidFill>
                <a:cs typeface="Times New Roman" panose="02020603050405020304" pitchFamily="18" charset="0"/>
              </a:rPr>
              <a:t>for chemists </a:t>
            </a:r>
            <a:r>
              <a:rPr lang="en-US" altLang="en-US" sz="1800" dirty="0" smtClean="0">
                <a:solidFill>
                  <a:schemeClr val="tx1"/>
                </a:solidFill>
                <a:cs typeface="Times New Roman" panose="02020603050405020304" pitchFamily="18" charset="0"/>
              </a:rPr>
              <a:t>(</a:t>
            </a:r>
            <a:r>
              <a:rPr lang="en-US" altLang="en-US" sz="1800" dirty="0" smtClean="0">
                <a:solidFill>
                  <a:srgbClr val="FFFF00"/>
                </a:solidFill>
                <a:cs typeface="Times New Roman" panose="02020603050405020304" pitchFamily="18" charset="0"/>
              </a:rPr>
              <a:t>85%</a:t>
            </a:r>
            <a:r>
              <a:rPr lang="en-US" altLang="en-US" sz="1800" dirty="0" smtClean="0">
                <a:solidFill>
                  <a:schemeClr val="tx1"/>
                </a:solidFill>
                <a:cs typeface="Times New Roman" panose="02020603050405020304" pitchFamily="18" charset="0"/>
              </a:rPr>
              <a:t>),</a:t>
            </a:r>
          </a:p>
          <a:p>
            <a:pPr marL="685800" indent="-228600" algn="just">
              <a:spcBef>
                <a:spcPts val="0"/>
              </a:spcBef>
              <a:buFont typeface="Arial" panose="020B0604020202020204" pitchFamily="34" charset="0"/>
              <a:buChar char="•"/>
            </a:pPr>
            <a:r>
              <a:rPr lang="en-US" altLang="en-US" sz="1800" dirty="0" smtClean="0">
                <a:solidFill>
                  <a:schemeClr val="tx1"/>
                </a:solidFill>
                <a:cs typeface="Times New Roman" panose="02020603050405020304" pitchFamily="18" charset="0"/>
              </a:rPr>
              <a:t>process-control (</a:t>
            </a:r>
            <a:r>
              <a:rPr lang="en-US" altLang="en-US" sz="1800" dirty="0" smtClean="0">
                <a:solidFill>
                  <a:srgbClr val="FFFF00"/>
                </a:solidFill>
                <a:cs typeface="Times New Roman" panose="02020603050405020304" pitchFamily="18" charset="0"/>
              </a:rPr>
              <a:t>5%</a:t>
            </a:r>
            <a:r>
              <a:rPr lang="en-US" altLang="en-US" sz="1800" dirty="0" smtClean="0">
                <a:solidFill>
                  <a:schemeClr val="tx1"/>
                </a:solidFill>
                <a:cs typeface="Times New Roman" panose="02020603050405020304" pitchFamily="18" charset="0"/>
              </a:rPr>
              <a:t>, </a:t>
            </a:r>
            <a:r>
              <a:rPr lang="en-US" altLang="en-US" sz="1800" dirty="0">
                <a:solidFill>
                  <a:schemeClr val="tx1"/>
                </a:solidFill>
                <a:cs typeface="Times New Roman" panose="02020603050405020304" pitchFamily="18" charset="0"/>
              </a:rPr>
              <a:t>still of chemical nature</a:t>
            </a:r>
            <a:r>
              <a:rPr lang="en-US" altLang="en-US" sz="1800" dirty="0" smtClean="0">
                <a:solidFill>
                  <a:schemeClr val="tx1"/>
                </a:solidFill>
                <a:cs typeface="Times New Roman" panose="02020603050405020304" pitchFamily="18" charset="0"/>
              </a:rPr>
              <a:t>),</a:t>
            </a:r>
          </a:p>
          <a:p>
            <a:pPr marL="685800" indent="-228600" algn="just">
              <a:spcBef>
                <a:spcPts val="0"/>
              </a:spcBef>
              <a:buFont typeface="Arial" panose="020B0604020202020204" pitchFamily="34" charset="0"/>
              <a:buChar char="•"/>
            </a:pPr>
            <a:r>
              <a:rPr lang="en-US" altLang="en-US" sz="1800" dirty="0" smtClean="0">
                <a:solidFill>
                  <a:schemeClr val="tx1"/>
                </a:solidFill>
                <a:cs typeface="Times New Roman" panose="02020603050405020304" pitchFamily="18" charset="0"/>
              </a:rPr>
              <a:t>well-logging (</a:t>
            </a:r>
            <a:r>
              <a:rPr lang="en-US" altLang="en-US" sz="1800" dirty="0" smtClean="0">
                <a:solidFill>
                  <a:srgbClr val="FFFF00"/>
                </a:solidFill>
                <a:cs typeface="Times New Roman" panose="02020603050405020304" pitchFamily="18" charset="0"/>
              </a:rPr>
              <a:t>5%</a:t>
            </a:r>
            <a:r>
              <a:rPr lang="en-US" altLang="en-US" sz="1800" dirty="0" smtClean="0">
                <a:solidFill>
                  <a:schemeClr val="tx1"/>
                </a:solidFill>
                <a:cs typeface="Times New Roman" panose="02020603050405020304" pitchFamily="18" charset="0"/>
              </a:rPr>
              <a:t>, </a:t>
            </a:r>
            <a:r>
              <a:rPr lang="en-US" altLang="en-US" sz="1800" dirty="0">
                <a:solidFill>
                  <a:schemeClr val="tx1"/>
                </a:solidFill>
                <a:cs typeface="Times New Roman" panose="02020603050405020304" pitchFamily="18" charset="0"/>
              </a:rPr>
              <a:t>often home-made</a:t>
            </a:r>
            <a:r>
              <a:rPr lang="en-US" altLang="en-US" sz="1800" dirty="0" smtClean="0">
                <a:solidFill>
                  <a:schemeClr val="tx1"/>
                </a:solidFill>
                <a:cs typeface="Times New Roman" panose="02020603050405020304" pitchFamily="18" charset="0"/>
              </a:rPr>
              <a:t>),</a:t>
            </a:r>
          </a:p>
          <a:p>
            <a:pPr marL="685800" indent="-228600" algn="just">
              <a:spcBef>
                <a:spcPts val="0"/>
              </a:spcBef>
              <a:buFont typeface="Arial" panose="020B0604020202020204" pitchFamily="34" charset="0"/>
              <a:buChar char="•"/>
            </a:pPr>
            <a:r>
              <a:rPr lang="en-US" altLang="en-US" sz="1800" dirty="0" smtClean="0">
                <a:solidFill>
                  <a:schemeClr val="tx1"/>
                </a:solidFill>
                <a:cs typeface="Times New Roman" panose="02020603050405020304" pitchFamily="18" charset="0"/>
              </a:rPr>
              <a:t>relaxometry </a:t>
            </a:r>
            <a:r>
              <a:rPr lang="en-US" altLang="en-US" sz="1800" dirty="0">
                <a:solidFill>
                  <a:schemeClr val="tx1"/>
                </a:solidFill>
                <a:cs typeface="Times New Roman" panose="02020603050405020304" pitchFamily="18" charset="0"/>
              </a:rPr>
              <a:t>of </a:t>
            </a:r>
            <a:r>
              <a:rPr lang="en-US" altLang="en-US" sz="1800" dirty="0" smtClean="0">
                <a:solidFill>
                  <a:schemeClr val="tx1"/>
                </a:solidFill>
                <a:cs typeface="Times New Roman" panose="02020603050405020304" pitchFamily="18" charset="0"/>
              </a:rPr>
              <a:t>materials (</a:t>
            </a:r>
            <a:r>
              <a:rPr lang="en-US" altLang="en-US" sz="1800" dirty="0" smtClean="0">
                <a:solidFill>
                  <a:srgbClr val="FFFF00"/>
                </a:solidFill>
                <a:cs typeface="Times New Roman" panose="02020603050405020304" pitchFamily="18" charset="0"/>
              </a:rPr>
              <a:t>1%</a:t>
            </a:r>
            <a:r>
              <a:rPr lang="en-US" altLang="en-US" sz="1800" dirty="0" smtClean="0">
                <a:solidFill>
                  <a:schemeClr val="tx1"/>
                </a:solidFill>
                <a:cs typeface="Times New Roman" panose="02020603050405020304" pitchFamily="18" charset="0"/>
              </a:rPr>
              <a:t>, preferably FFC),</a:t>
            </a:r>
          </a:p>
          <a:p>
            <a:pPr marL="685800" indent="-228600" algn="just">
              <a:spcBef>
                <a:spcPts val="0"/>
              </a:spcBef>
              <a:buFont typeface="Arial" panose="020B0604020202020204" pitchFamily="34" charset="0"/>
              <a:buChar char="•"/>
            </a:pPr>
            <a:r>
              <a:rPr lang="en-US" altLang="en-US" sz="1800" dirty="0" err="1" smtClean="0">
                <a:solidFill>
                  <a:schemeClr val="tx1"/>
                </a:solidFill>
                <a:cs typeface="Times New Roman" panose="02020603050405020304" pitchFamily="18" charset="0"/>
              </a:rPr>
              <a:t>porometry</a:t>
            </a:r>
            <a:r>
              <a:rPr lang="en-US" altLang="en-US" sz="1800" dirty="0" smtClean="0">
                <a:solidFill>
                  <a:schemeClr val="tx1"/>
                </a:solidFill>
                <a:cs typeface="Times New Roman" panose="02020603050405020304" pitchFamily="18" charset="0"/>
              </a:rPr>
              <a:t> (</a:t>
            </a:r>
            <a:r>
              <a:rPr lang="en-US" altLang="en-US" sz="1800" dirty="0" smtClean="0">
                <a:solidFill>
                  <a:srgbClr val="FFFF00"/>
                </a:solidFill>
                <a:cs typeface="Times New Roman" panose="02020603050405020304" pitchFamily="18" charset="0"/>
              </a:rPr>
              <a:t>0.5%</a:t>
            </a:r>
            <a:r>
              <a:rPr lang="en-US" altLang="en-US" sz="1800" dirty="0" smtClean="0">
                <a:solidFill>
                  <a:schemeClr val="tx1"/>
                </a:solidFill>
                <a:cs typeface="Times New Roman" panose="02020603050405020304" pitchFamily="18" charset="0"/>
              </a:rPr>
              <a:t>),</a:t>
            </a:r>
          </a:p>
          <a:p>
            <a:pPr marL="685800" indent="-228600" algn="just">
              <a:spcBef>
                <a:spcPts val="0"/>
              </a:spcBef>
              <a:buFont typeface="Arial" panose="020B0604020202020204" pitchFamily="34" charset="0"/>
              <a:buChar char="•"/>
            </a:pPr>
            <a:r>
              <a:rPr lang="en-US" altLang="en-US" sz="1800" dirty="0" smtClean="0">
                <a:solidFill>
                  <a:schemeClr val="tx1"/>
                </a:solidFill>
                <a:cs typeface="Times New Roman" panose="02020603050405020304" pitchFamily="18" charset="0"/>
              </a:rPr>
              <a:t>superconductivity research (</a:t>
            </a:r>
            <a:r>
              <a:rPr lang="en-US" altLang="en-US" sz="1800" dirty="0" smtClean="0">
                <a:solidFill>
                  <a:srgbClr val="FFFF00"/>
                </a:solidFill>
                <a:cs typeface="Times New Roman" panose="02020603050405020304" pitchFamily="18" charset="0"/>
              </a:rPr>
              <a:t>0.5%</a:t>
            </a:r>
            <a:r>
              <a:rPr lang="en-US" altLang="en-US" sz="1800" dirty="0" smtClean="0">
                <a:solidFill>
                  <a:schemeClr val="tx1"/>
                </a:solidFill>
                <a:cs typeface="Times New Roman" panose="02020603050405020304" pitchFamily="18" charset="0"/>
              </a:rPr>
              <a:t>),</a:t>
            </a:r>
          </a:p>
          <a:p>
            <a:pPr marL="685800" indent="-228600" algn="just">
              <a:spcBef>
                <a:spcPts val="0"/>
              </a:spcBef>
              <a:buFont typeface="Arial" panose="020B0604020202020204" pitchFamily="34" charset="0"/>
              <a:buChar char="•"/>
            </a:pPr>
            <a:r>
              <a:rPr lang="en-US" altLang="en-US" sz="1800" dirty="0" smtClean="0">
                <a:solidFill>
                  <a:schemeClr val="tx1"/>
                </a:solidFill>
                <a:cs typeface="Times New Roman" panose="02020603050405020304" pitchFamily="18" charset="0"/>
              </a:rPr>
              <a:t>... tens </a:t>
            </a:r>
            <a:r>
              <a:rPr lang="en-US" altLang="en-US" sz="1800" dirty="0">
                <a:solidFill>
                  <a:schemeClr val="tx1"/>
                </a:solidFill>
                <a:cs typeface="Times New Roman" panose="02020603050405020304" pitchFamily="18" charset="0"/>
              </a:rPr>
              <a:t>of techniques sharing the remaining </a:t>
            </a:r>
            <a:r>
              <a:rPr lang="en-US" altLang="en-US" sz="1800" dirty="0" smtClean="0">
                <a:solidFill>
                  <a:srgbClr val="FFFF00"/>
                </a:solidFill>
                <a:cs typeface="Times New Roman" panose="02020603050405020304" pitchFamily="18" charset="0"/>
              </a:rPr>
              <a:t>3%</a:t>
            </a:r>
            <a:r>
              <a:rPr lang="en-US" altLang="en-US" sz="1800" dirty="0" smtClean="0">
                <a:solidFill>
                  <a:schemeClr val="tx1"/>
                </a:solidFill>
                <a:cs typeface="Times New Roman" panose="02020603050405020304" pitchFamily="18" charset="0"/>
              </a:rPr>
              <a:t> (food industry</a:t>
            </a:r>
            <a:r>
              <a:rPr lang="en-US" altLang="en-US" sz="1800" dirty="0">
                <a:solidFill>
                  <a:schemeClr val="tx1"/>
                </a:solidFill>
                <a:cs typeface="Times New Roman" panose="02020603050405020304" pitchFamily="18" charset="0"/>
              </a:rPr>
              <a:t>, quality </a:t>
            </a:r>
            <a:r>
              <a:rPr lang="en-US" altLang="en-US" sz="1800" dirty="0" smtClean="0">
                <a:solidFill>
                  <a:schemeClr val="tx1"/>
                </a:solidFill>
                <a:cs typeface="Times New Roman" panose="02020603050405020304" pitchFamily="18" charset="0"/>
              </a:rPr>
              <a:t>control, fraud prevention, historic </a:t>
            </a:r>
            <a:r>
              <a:rPr lang="en-US" altLang="en-US" sz="1800" dirty="0">
                <a:solidFill>
                  <a:schemeClr val="tx1"/>
                </a:solidFill>
                <a:cs typeface="Times New Roman" panose="02020603050405020304" pitchFamily="18" charset="0"/>
              </a:rPr>
              <a:t>heritage, </a:t>
            </a:r>
            <a:r>
              <a:rPr lang="en-US" altLang="en-US" sz="1800" dirty="0" smtClean="0">
                <a:solidFill>
                  <a:schemeClr val="tx1"/>
                </a:solidFill>
                <a:cs typeface="Times New Roman" panose="02020603050405020304" pitchFamily="18" charset="0"/>
              </a:rPr>
              <a:t>MFM, geo-prospecting, ...)</a:t>
            </a:r>
          </a:p>
          <a:p>
            <a:pPr algn="just">
              <a:spcBef>
                <a:spcPts val="1200"/>
              </a:spcBef>
            </a:pPr>
            <a:r>
              <a:rPr lang="en-US" altLang="en-US" sz="1200" dirty="0" smtClean="0">
                <a:solidFill>
                  <a:schemeClr val="tx1"/>
                </a:solidFill>
                <a:cs typeface="Times New Roman" panose="02020603050405020304" pitchFamily="18" charset="0"/>
              </a:rPr>
              <a:t>Note: The numbers in parentheses are my estimates and may be quite off in some cases.</a:t>
            </a:r>
            <a:r>
              <a:rPr lang="en-US" altLang="en-US" sz="1800" dirty="0" smtClean="0">
                <a:solidFill>
                  <a:schemeClr val="tx1"/>
                </a:solidFill>
                <a:cs typeface="Times New Roman" panose="02020603050405020304" pitchFamily="18" charset="0"/>
              </a:rPr>
              <a:t> </a:t>
            </a:r>
            <a:endParaRPr lang="en-US" altLang="en-US" sz="1800" dirty="0">
              <a:solidFill>
                <a:schemeClr val="tx1"/>
              </a:solidFill>
              <a:cs typeface="Times New Roman" panose="02020603050405020304" pitchFamily="18" charset="0"/>
            </a:endParaRPr>
          </a:p>
        </p:txBody>
      </p:sp>
      <p:sp>
        <p:nvSpPr>
          <p:cNvPr id="4" name="Text Box 3"/>
          <p:cNvSpPr txBox="1">
            <a:spLocks noChangeArrowheads="1"/>
          </p:cNvSpPr>
          <p:nvPr/>
        </p:nvSpPr>
        <p:spPr bwMode="auto">
          <a:xfrm>
            <a:off x="620711" y="2762129"/>
            <a:ext cx="7902574" cy="2215991"/>
          </a:xfrm>
          <a:prstGeom prst="rect">
            <a:avLst/>
          </a:prstGeom>
          <a:solidFill>
            <a:srgbClr val="FFFFCC"/>
          </a:solidFill>
          <a:ln>
            <a:noFill/>
          </a:ln>
          <a:effectLst>
            <a:softEdge rad="63500"/>
          </a:effectLst>
        </p:spPr>
        <p:txBody>
          <a:bodyPr wrap="square" lIns="274320" tIns="182880" rIns="274320" bIns="18288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ctr">
              <a:spcBef>
                <a:spcPts val="600"/>
              </a:spcBef>
            </a:pPr>
            <a:r>
              <a:rPr lang="en-US" altLang="en-US" sz="1800" dirty="0" smtClean="0">
                <a:solidFill>
                  <a:schemeClr val="bg2"/>
                </a:solidFill>
                <a:cs typeface="Times New Roman" panose="02020603050405020304" pitchFamily="18" charset="0"/>
              </a:rPr>
              <a:t>Consider also that in </a:t>
            </a:r>
            <a:r>
              <a:rPr lang="en-US" altLang="en-US" sz="1800" dirty="0">
                <a:solidFill>
                  <a:schemeClr val="bg2"/>
                </a:solidFill>
                <a:cs typeface="Times New Roman" panose="02020603050405020304" pitchFamily="18" charset="0"/>
              </a:rPr>
              <a:t>most </a:t>
            </a:r>
            <a:r>
              <a:rPr lang="en-US" altLang="en-US" sz="1800" dirty="0" smtClean="0">
                <a:solidFill>
                  <a:schemeClr val="bg2"/>
                </a:solidFill>
                <a:cs typeface="Times New Roman" panose="02020603050405020304" pitchFamily="18" charset="0"/>
              </a:rPr>
              <a:t>categories,</a:t>
            </a:r>
          </a:p>
          <a:p>
            <a:pPr algn="ctr">
              <a:spcBef>
                <a:spcPts val="600"/>
              </a:spcBef>
            </a:pPr>
            <a:r>
              <a:rPr lang="en-US" altLang="en-US" sz="2000" b="1" dirty="0" smtClean="0">
                <a:solidFill>
                  <a:srgbClr val="FF0000"/>
                </a:solidFill>
                <a:cs typeface="Times New Roman" panose="02020603050405020304" pitchFamily="18" charset="0"/>
              </a:rPr>
              <a:t>NMR </a:t>
            </a:r>
            <a:r>
              <a:rPr lang="en-US" altLang="en-US" sz="2000" b="1" dirty="0">
                <a:solidFill>
                  <a:srgbClr val="FF0000"/>
                </a:solidFill>
                <a:cs typeface="Times New Roman" panose="02020603050405020304" pitchFamily="18" charset="0"/>
              </a:rPr>
              <a:t>is </a:t>
            </a:r>
            <a:r>
              <a:rPr lang="en-US" altLang="en-US" sz="2000" b="1" dirty="0" smtClean="0">
                <a:solidFill>
                  <a:srgbClr val="FF0000"/>
                </a:solidFill>
                <a:cs typeface="Times New Roman" panose="02020603050405020304" pitchFamily="18" charset="0"/>
              </a:rPr>
              <a:t>in </a:t>
            </a:r>
            <a:r>
              <a:rPr lang="en-US" altLang="en-US" sz="2000" b="1" dirty="0">
                <a:solidFill>
                  <a:srgbClr val="FF0000"/>
                </a:solidFill>
                <a:cs typeface="Times New Roman" panose="02020603050405020304" pitchFamily="18" charset="0"/>
              </a:rPr>
              <a:t>competition with other methodologies, and </a:t>
            </a:r>
            <a:r>
              <a:rPr lang="en-US" altLang="en-US" sz="2000" b="1" dirty="0" smtClean="0">
                <a:solidFill>
                  <a:srgbClr val="FF0000"/>
                </a:solidFill>
                <a:cs typeface="Times New Roman" panose="02020603050405020304" pitchFamily="18" charset="0"/>
              </a:rPr>
              <a:t>often </a:t>
            </a:r>
            <a:r>
              <a:rPr lang="en-US" altLang="en-US" sz="2000" b="1" dirty="0">
                <a:solidFill>
                  <a:srgbClr val="FF0000"/>
                </a:solidFill>
                <a:cs typeface="Times New Roman" panose="02020603050405020304" pitchFamily="18" charset="0"/>
              </a:rPr>
              <a:t>a </a:t>
            </a:r>
            <a:r>
              <a:rPr lang="en-US" altLang="en-US" sz="2000" b="1" dirty="0" smtClean="0">
                <a:solidFill>
                  <a:srgbClr val="FF0000"/>
                </a:solidFill>
                <a:cs typeface="Times New Roman" panose="02020603050405020304" pitchFamily="18" charset="0"/>
              </a:rPr>
              <a:t>looser</a:t>
            </a:r>
            <a:endParaRPr lang="en-US" altLang="en-US" sz="1800" b="1" dirty="0" smtClean="0">
              <a:solidFill>
                <a:srgbClr val="FF0000"/>
              </a:solidFill>
              <a:cs typeface="Times New Roman" panose="02020603050405020304" pitchFamily="18" charset="0"/>
            </a:endParaRPr>
          </a:p>
          <a:p>
            <a:pPr algn="just">
              <a:spcBef>
                <a:spcPts val="600"/>
              </a:spcBef>
            </a:pPr>
            <a:r>
              <a:rPr lang="en-US" altLang="en-US" sz="1800" dirty="0" smtClean="0">
                <a:solidFill>
                  <a:schemeClr val="bg2"/>
                </a:solidFill>
                <a:cs typeface="Times New Roman" panose="02020603050405020304" pitchFamily="18" charset="0"/>
              </a:rPr>
              <a:t>The </a:t>
            </a:r>
            <a:r>
              <a:rPr lang="en-US" altLang="en-US" sz="1800" dirty="0">
                <a:solidFill>
                  <a:schemeClr val="bg2"/>
                </a:solidFill>
                <a:cs typeface="Times New Roman" panose="02020603050405020304" pitchFamily="18" charset="0"/>
              </a:rPr>
              <a:t>only </a:t>
            </a:r>
            <a:r>
              <a:rPr lang="en-US" altLang="en-US" sz="1800" dirty="0" smtClean="0">
                <a:solidFill>
                  <a:schemeClr val="bg2"/>
                </a:solidFill>
                <a:cs typeface="Times New Roman" panose="02020603050405020304" pitchFamily="18" charset="0"/>
              </a:rPr>
              <a:t>application in which </a:t>
            </a:r>
            <a:r>
              <a:rPr lang="en-US" altLang="en-US" sz="1800" dirty="0">
                <a:solidFill>
                  <a:schemeClr val="bg2"/>
                </a:solidFill>
                <a:cs typeface="Times New Roman" panose="02020603050405020304" pitchFamily="18" charset="0"/>
              </a:rPr>
              <a:t>NMR </a:t>
            </a:r>
            <a:r>
              <a:rPr lang="en-US" altLang="en-US" sz="1800" dirty="0" smtClean="0">
                <a:solidFill>
                  <a:schemeClr val="bg2"/>
                </a:solidFill>
                <a:cs typeface="Times New Roman" panose="02020603050405020304" pitchFamily="18" charset="0"/>
              </a:rPr>
              <a:t>plays a unique role </a:t>
            </a:r>
            <a:r>
              <a:rPr lang="en-US" altLang="en-US" sz="1800" dirty="0">
                <a:solidFill>
                  <a:schemeClr val="bg2"/>
                </a:solidFill>
                <a:cs typeface="Times New Roman" panose="02020603050405020304" pitchFamily="18" charset="0"/>
              </a:rPr>
              <a:t>is structural organic </a:t>
            </a:r>
            <a:r>
              <a:rPr lang="en-US" altLang="en-US" sz="1800" dirty="0" smtClean="0">
                <a:solidFill>
                  <a:schemeClr val="bg2"/>
                </a:solidFill>
                <a:cs typeface="Times New Roman" panose="02020603050405020304" pitchFamily="18" charset="0"/>
              </a:rPr>
              <a:t>chemistry</a:t>
            </a:r>
            <a:r>
              <a:rPr lang="en-US" altLang="en-US" sz="1800" dirty="0">
                <a:solidFill>
                  <a:schemeClr val="bg2"/>
                </a:solidFill>
                <a:cs typeface="Times New Roman" panose="02020603050405020304" pitchFamily="18" charset="0"/>
              </a:rPr>
              <a:t>.</a:t>
            </a:r>
            <a:r>
              <a:rPr lang="en-US" altLang="en-US" sz="1800" dirty="0" smtClean="0">
                <a:solidFill>
                  <a:schemeClr val="bg2"/>
                </a:solidFill>
                <a:cs typeface="Times New Roman" panose="02020603050405020304" pitchFamily="18" charset="0"/>
              </a:rPr>
              <a:t> Variable field relaxometry might one day play a similar role in determining molecular dynamics, but much development is still needed on many fronts (NMR, but not only).</a:t>
            </a:r>
          </a:p>
        </p:txBody>
      </p:sp>
      <p:sp>
        <p:nvSpPr>
          <p:cNvPr id="7" name="Text Box 3"/>
          <p:cNvSpPr txBox="1">
            <a:spLocks noChangeArrowheads="1"/>
          </p:cNvSpPr>
          <p:nvPr/>
        </p:nvSpPr>
        <p:spPr bwMode="auto">
          <a:xfrm>
            <a:off x="1647029" y="4978120"/>
            <a:ext cx="5849937" cy="1194173"/>
          </a:xfrm>
          <a:prstGeom prst="rect">
            <a:avLst/>
          </a:prstGeom>
          <a:solidFill>
            <a:srgbClr val="FFFFCC"/>
          </a:solidFill>
          <a:ln>
            <a:noFill/>
          </a:ln>
          <a:effectLst>
            <a:softEdge rad="63500"/>
          </a:effectLst>
        </p:spPr>
        <p:txBody>
          <a:bodyPr wrap="square" lIns="548640" tIns="182880" rIns="548640" bIns="18288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ctr">
              <a:spcBef>
                <a:spcPct val="20000"/>
              </a:spcBef>
            </a:pPr>
            <a:r>
              <a:rPr lang="en-US" altLang="en-US" sz="1600" dirty="0" smtClean="0">
                <a:solidFill>
                  <a:schemeClr val="bg2"/>
                </a:solidFill>
                <a:cs typeface="Times New Roman" panose="02020603050405020304" pitchFamily="18" charset="0"/>
              </a:rPr>
              <a:t>Note on the margin:</a:t>
            </a:r>
          </a:p>
          <a:p>
            <a:pPr algn="ctr">
              <a:spcBef>
                <a:spcPct val="20000"/>
              </a:spcBef>
            </a:pPr>
            <a:r>
              <a:rPr lang="en-US" altLang="en-US" sz="1600" b="1" dirty="0">
                <a:solidFill>
                  <a:schemeClr val="bg2"/>
                </a:solidFill>
                <a:cs typeface="Times New Roman" panose="02020603050405020304" pitchFamily="18" charset="0"/>
              </a:rPr>
              <a:t> </a:t>
            </a:r>
            <a:r>
              <a:rPr lang="en-US" altLang="en-US" sz="1800" b="1" dirty="0">
                <a:solidFill>
                  <a:schemeClr val="bg2"/>
                </a:solidFill>
                <a:cs typeface="Times New Roman" panose="02020603050405020304" pitchFamily="18" charset="0"/>
              </a:rPr>
              <a:t>The </a:t>
            </a:r>
            <a:r>
              <a:rPr lang="en-US" altLang="en-US" sz="1800" b="1" dirty="0" smtClean="0">
                <a:solidFill>
                  <a:schemeClr val="bg2"/>
                </a:solidFill>
                <a:cs typeface="Times New Roman" panose="02020603050405020304" pitchFamily="18" charset="0"/>
              </a:rPr>
              <a:t>world </a:t>
            </a:r>
            <a:r>
              <a:rPr lang="en-US" altLang="en-US" sz="1800" b="1" dirty="0">
                <a:solidFill>
                  <a:schemeClr val="bg2"/>
                </a:solidFill>
                <a:cs typeface="Times New Roman" panose="02020603050405020304" pitchFamily="18" charset="0"/>
              </a:rPr>
              <a:t>NMR market is </a:t>
            </a:r>
            <a:r>
              <a:rPr lang="en-US" altLang="en-US" sz="1800" b="1" dirty="0" smtClean="0">
                <a:solidFill>
                  <a:schemeClr val="bg2"/>
                </a:solidFill>
                <a:cs typeface="Times New Roman" panose="02020603050405020304" pitchFamily="18" charset="0"/>
              </a:rPr>
              <a:t>below $500 M/year</a:t>
            </a:r>
          </a:p>
          <a:p>
            <a:pPr algn="ctr">
              <a:spcBef>
                <a:spcPts val="0"/>
              </a:spcBef>
            </a:pPr>
            <a:r>
              <a:rPr lang="en-US" altLang="en-US" sz="1600" dirty="0" smtClean="0">
                <a:solidFill>
                  <a:schemeClr val="bg2"/>
                </a:solidFill>
                <a:cs typeface="Times New Roman" panose="02020603050405020304" pitchFamily="18" charset="0"/>
              </a:rPr>
              <a:t>Many </a:t>
            </a:r>
            <a:r>
              <a:rPr lang="en-US" altLang="en-US" sz="1600" dirty="0">
                <a:solidFill>
                  <a:schemeClr val="bg2"/>
                </a:solidFill>
                <a:cs typeface="Times New Roman" panose="02020603050405020304" pitchFamily="18" charset="0"/>
              </a:rPr>
              <a:t>a building Company </a:t>
            </a:r>
            <a:r>
              <a:rPr lang="en-US" altLang="en-US" sz="1600" dirty="0" smtClean="0">
                <a:solidFill>
                  <a:schemeClr val="bg2"/>
                </a:solidFill>
                <a:cs typeface="Times New Roman" panose="02020603050405020304" pitchFamily="18" charset="0"/>
              </a:rPr>
              <a:t>does more than that!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353060"/>
            <a:ext cx="9144000" cy="492443"/>
          </a:xfrm>
        </p:spPr>
        <p:txBody>
          <a:bodyPr>
            <a:spAutoFit/>
          </a:bodyPr>
          <a:lstStyle/>
          <a:p>
            <a:r>
              <a:rPr lang="en-GB" altLang="en-US" sz="2600" b="1" dirty="0" smtClean="0">
                <a:solidFill>
                  <a:srgbClr val="FFFF99"/>
                </a:solidFill>
                <a:cs typeface="Times New Roman" panose="02020603050405020304" pitchFamily="18" charset="0"/>
              </a:rPr>
              <a:t>Early 21</a:t>
            </a:r>
            <a:r>
              <a:rPr lang="en-GB" altLang="en-US" sz="2600" b="1" baseline="30000" dirty="0" smtClean="0">
                <a:solidFill>
                  <a:srgbClr val="FFFF99"/>
                </a:solidFill>
                <a:cs typeface="Times New Roman" panose="02020603050405020304" pitchFamily="18" charset="0"/>
              </a:rPr>
              <a:t>st</a:t>
            </a:r>
            <a:r>
              <a:rPr lang="en-GB" altLang="en-US" sz="2600" b="1" dirty="0" smtClean="0">
                <a:solidFill>
                  <a:srgbClr val="FFFF99"/>
                </a:solidFill>
                <a:cs typeface="Times New Roman" panose="02020603050405020304" pitchFamily="18" charset="0"/>
              </a:rPr>
              <a:t> century NMR industry</a:t>
            </a:r>
            <a:endParaRPr lang="en-GB" altLang="en-US" sz="2600" b="1" noProof="1" smtClean="0">
              <a:solidFill>
                <a:srgbClr val="FFFF99"/>
              </a:solidFill>
              <a:cs typeface="Times New Roman" panose="02020603050405020304" pitchFamily="18" charset="0"/>
            </a:endParaRPr>
          </a:p>
        </p:txBody>
      </p:sp>
      <p:sp>
        <p:nvSpPr>
          <p:cNvPr id="10243" name="Text Box 3"/>
          <p:cNvSpPr txBox="1">
            <a:spLocks noChangeArrowheads="1"/>
          </p:cNvSpPr>
          <p:nvPr/>
        </p:nvSpPr>
        <p:spPr bwMode="auto">
          <a:xfrm>
            <a:off x="0" y="1049338"/>
            <a:ext cx="9144000"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8640" rIns="54864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just">
              <a:spcBef>
                <a:spcPts val="1200"/>
              </a:spcBef>
            </a:pPr>
            <a:r>
              <a:rPr lang="en-US" altLang="en-US" sz="2000" b="1" dirty="0">
                <a:solidFill>
                  <a:schemeClr val="tx1"/>
                </a:solidFill>
                <a:cs typeface="Times New Roman" panose="02020603050405020304" pitchFamily="18" charset="0"/>
              </a:rPr>
              <a:t>M</a:t>
            </a:r>
            <a:r>
              <a:rPr lang="en-US" altLang="en-US" sz="1800" dirty="0">
                <a:solidFill>
                  <a:schemeClr val="tx1"/>
                </a:solidFill>
                <a:cs typeface="Times New Roman" panose="02020603050405020304" pitchFamily="18" charset="0"/>
              </a:rPr>
              <a:t>ajor NMR manufacturers are either dropping out of NMR (</a:t>
            </a:r>
            <a:r>
              <a:rPr lang="en-US" altLang="en-US" sz="1800" u="sng" dirty="0">
                <a:solidFill>
                  <a:schemeClr val="tx1"/>
                </a:solidFill>
                <a:cs typeface="Times New Roman" panose="02020603050405020304" pitchFamily="18" charset="0"/>
              </a:rPr>
              <a:t>Agilent</a:t>
            </a:r>
            <a:r>
              <a:rPr lang="en-US" altLang="en-US" sz="1800" dirty="0">
                <a:solidFill>
                  <a:schemeClr val="tx1"/>
                </a:solidFill>
                <a:cs typeface="Times New Roman" panose="02020603050405020304" pitchFamily="18" charset="0"/>
              </a:rPr>
              <a:t>) </a:t>
            </a:r>
            <a:r>
              <a:rPr lang="en-US" altLang="en-US" sz="1800" dirty="0" smtClean="0">
                <a:solidFill>
                  <a:schemeClr val="tx1"/>
                </a:solidFill>
                <a:cs typeface="Times New Roman" panose="02020603050405020304" pitchFamily="18" charset="0"/>
              </a:rPr>
              <a:t>or struggling </a:t>
            </a:r>
            <a:r>
              <a:rPr lang="en-US" altLang="en-US" sz="1800" dirty="0">
                <a:solidFill>
                  <a:schemeClr val="tx1"/>
                </a:solidFill>
                <a:cs typeface="Times New Roman" panose="02020603050405020304" pitchFamily="18" charset="0"/>
              </a:rPr>
              <a:t>(</a:t>
            </a:r>
            <a:r>
              <a:rPr lang="en-US" altLang="en-US" sz="1800" u="sng" dirty="0">
                <a:solidFill>
                  <a:schemeClr val="tx1"/>
                </a:solidFill>
                <a:cs typeface="Times New Roman" panose="02020603050405020304" pitchFamily="18" charset="0"/>
              </a:rPr>
              <a:t>Bruker</a:t>
            </a:r>
            <a:r>
              <a:rPr lang="en-US" altLang="en-US" sz="1800" dirty="0">
                <a:solidFill>
                  <a:schemeClr val="tx1"/>
                </a:solidFill>
                <a:cs typeface="Times New Roman" panose="02020603050405020304" pitchFamily="18" charset="0"/>
              </a:rPr>
              <a:t>). This opened some possibilities for </a:t>
            </a:r>
            <a:r>
              <a:rPr lang="en-US" altLang="en-US" sz="1800" dirty="0" smtClean="0">
                <a:solidFill>
                  <a:schemeClr val="tx1"/>
                </a:solidFill>
                <a:cs typeface="Times New Roman" panose="02020603050405020304" pitchFamily="18" charset="0"/>
              </a:rPr>
              <a:t>minors. In particular, </a:t>
            </a:r>
            <a:r>
              <a:rPr lang="en-US" altLang="en-US" sz="1800" u="sng" dirty="0" smtClean="0">
                <a:solidFill>
                  <a:schemeClr val="tx1"/>
                </a:solidFill>
                <a:cs typeface="Times New Roman" panose="02020603050405020304" pitchFamily="18" charset="0"/>
              </a:rPr>
              <a:t>Jeol</a:t>
            </a:r>
            <a:r>
              <a:rPr lang="en-US" altLang="en-US" sz="1800" dirty="0" smtClean="0">
                <a:solidFill>
                  <a:schemeClr val="tx1"/>
                </a:solidFill>
                <a:cs typeface="Times New Roman" panose="02020603050405020304" pitchFamily="18" charset="0"/>
              </a:rPr>
              <a:t> is wedging in, in a very credible way, but focusing 100% on the core NMR spectroscopy market. </a:t>
            </a:r>
          </a:p>
          <a:p>
            <a:pPr algn="just">
              <a:spcBef>
                <a:spcPts val="1200"/>
              </a:spcBef>
            </a:pPr>
            <a:r>
              <a:rPr lang="en-US" altLang="en-US" sz="1800" dirty="0" smtClean="0">
                <a:solidFill>
                  <a:schemeClr val="tx1"/>
                </a:solidFill>
                <a:cs typeface="Times New Roman" panose="02020603050405020304" pitchFamily="18" charset="0"/>
              </a:rPr>
              <a:t>There </a:t>
            </a:r>
            <a:r>
              <a:rPr lang="en-US" altLang="en-US" sz="1800" dirty="0">
                <a:solidFill>
                  <a:schemeClr val="tx1"/>
                </a:solidFill>
                <a:cs typeface="Times New Roman" panose="02020603050405020304" pitchFamily="18" charset="0"/>
              </a:rPr>
              <a:t>are </a:t>
            </a:r>
            <a:r>
              <a:rPr lang="en-US" altLang="en-US" sz="1800" dirty="0" smtClean="0">
                <a:solidFill>
                  <a:schemeClr val="tx1"/>
                </a:solidFill>
                <a:cs typeface="Times New Roman" panose="02020603050405020304" pitchFamily="18" charset="0"/>
              </a:rPr>
              <a:t>also new players - quite a few of them. The theoretical feasibility of designing cheap NMR </a:t>
            </a:r>
            <a:r>
              <a:rPr lang="en-US" altLang="en-US" sz="1800" dirty="0">
                <a:solidFill>
                  <a:schemeClr val="tx1"/>
                </a:solidFill>
                <a:cs typeface="Times New Roman" panose="02020603050405020304" pitchFamily="18" charset="0"/>
              </a:rPr>
              <a:t>instruments </a:t>
            </a:r>
            <a:r>
              <a:rPr lang="en-US" altLang="en-US" sz="1800" dirty="0" smtClean="0">
                <a:solidFill>
                  <a:schemeClr val="tx1"/>
                </a:solidFill>
                <a:cs typeface="Times New Roman" panose="02020603050405020304" pitchFamily="18" charset="0"/>
              </a:rPr>
              <a:t>(often relatively </a:t>
            </a:r>
            <a:r>
              <a:rPr lang="en-US" altLang="en-US" sz="1800" dirty="0">
                <a:solidFill>
                  <a:schemeClr val="tx1"/>
                </a:solidFill>
                <a:cs typeface="Times New Roman" panose="02020603050405020304" pitchFamily="18" charset="0"/>
              </a:rPr>
              <a:t>low </a:t>
            </a:r>
            <a:r>
              <a:rPr lang="en-US" altLang="en-US" sz="1800" dirty="0" smtClean="0">
                <a:solidFill>
                  <a:schemeClr val="tx1"/>
                </a:solidFill>
                <a:cs typeface="Times New Roman" panose="02020603050405020304" pitchFamily="18" charset="0"/>
              </a:rPr>
              <a:t>field) activated and/or brought to life a lot of small Companies and investors. But it turned out not to be so simple!</a:t>
            </a:r>
          </a:p>
          <a:p>
            <a:pPr algn="just">
              <a:spcBef>
                <a:spcPts val="1200"/>
              </a:spcBef>
            </a:pPr>
            <a:r>
              <a:rPr lang="en-US" altLang="en-US" sz="1800" dirty="0" smtClean="0">
                <a:solidFill>
                  <a:schemeClr val="tx1"/>
                </a:solidFill>
                <a:cs typeface="Times New Roman" panose="02020603050405020304" pitchFamily="18" charset="0"/>
              </a:rPr>
              <a:t>Most of these ventures are focusing on the technology, but copying </a:t>
            </a:r>
            <a:r>
              <a:rPr lang="en-US" altLang="en-US" sz="1800" dirty="0">
                <a:solidFill>
                  <a:schemeClr val="tx1"/>
                </a:solidFill>
                <a:cs typeface="Times New Roman" panose="02020603050405020304" pitchFamily="18" charset="0"/>
              </a:rPr>
              <a:t>the </a:t>
            </a:r>
            <a:r>
              <a:rPr lang="en-US" altLang="en-US" sz="1800" dirty="0" smtClean="0">
                <a:solidFill>
                  <a:schemeClr val="tx1"/>
                </a:solidFill>
                <a:cs typeface="Times New Roman" panose="02020603050405020304" pitchFamily="18" charset="0"/>
              </a:rPr>
              <a:t>same, obsolete technical schemes, while at the same time fighting formidable adverse effects such as weak </a:t>
            </a:r>
            <a:r>
              <a:rPr lang="en-US" altLang="en-US" sz="1800" dirty="0">
                <a:solidFill>
                  <a:schemeClr val="tx1"/>
                </a:solidFill>
                <a:cs typeface="Times New Roman" panose="02020603050405020304" pitchFamily="18" charset="0"/>
              </a:rPr>
              <a:t>market, </a:t>
            </a:r>
            <a:r>
              <a:rPr lang="en-US" altLang="en-US" sz="1800" dirty="0" smtClean="0">
                <a:solidFill>
                  <a:schemeClr val="tx1"/>
                </a:solidFill>
                <a:cs typeface="Times New Roman" panose="02020603050405020304" pitchFamily="18" charset="0"/>
              </a:rPr>
              <a:t>dependency </a:t>
            </a:r>
            <a:r>
              <a:rPr lang="en-US" altLang="en-US" sz="1800" dirty="0">
                <a:solidFill>
                  <a:schemeClr val="tx1"/>
                </a:solidFill>
                <a:cs typeface="Times New Roman" panose="02020603050405020304" pitchFamily="18" charset="0"/>
              </a:rPr>
              <a:t>on public </a:t>
            </a:r>
            <a:r>
              <a:rPr lang="en-US" altLang="en-US" sz="1800" dirty="0" smtClean="0">
                <a:solidFill>
                  <a:schemeClr val="tx1"/>
                </a:solidFill>
                <a:cs typeface="Times New Roman" panose="02020603050405020304" pitchFamily="18" charset="0"/>
              </a:rPr>
              <a:t>funds, limited resources </a:t>
            </a:r>
            <a:r>
              <a:rPr lang="en-US" altLang="en-US" sz="1800" dirty="0">
                <a:solidFill>
                  <a:schemeClr val="tx1"/>
                </a:solidFill>
                <a:cs typeface="Times New Roman" panose="02020603050405020304" pitchFamily="18" charset="0"/>
              </a:rPr>
              <a:t>to develop </a:t>
            </a:r>
            <a:r>
              <a:rPr lang="en-US" altLang="en-US" sz="1800" dirty="0" smtClean="0">
                <a:solidFill>
                  <a:schemeClr val="tx1"/>
                </a:solidFill>
                <a:cs typeface="Times New Roman" panose="02020603050405020304" pitchFamily="18" charset="0"/>
              </a:rPr>
              <a:t>solid applications, etc. In some cases they even lack a market-and-application-oriented business plan. Consequently, many will be short-lived.</a:t>
            </a:r>
          </a:p>
        </p:txBody>
      </p:sp>
      <p:sp>
        <p:nvSpPr>
          <p:cNvPr id="4" name="Text Box 3"/>
          <p:cNvSpPr txBox="1">
            <a:spLocks noChangeArrowheads="1"/>
          </p:cNvSpPr>
          <p:nvPr/>
        </p:nvSpPr>
        <p:spPr bwMode="auto">
          <a:xfrm>
            <a:off x="641350" y="3626966"/>
            <a:ext cx="7861300" cy="1800493"/>
          </a:xfrm>
          <a:prstGeom prst="rect">
            <a:avLst/>
          </a:prstGeom>
          <a:solidFill>
            <a:srgbClr val="FFFFCC"/>
          </a:solidFill>
          <a:ln>
            <a:noFill/>
          </a:ln>
          <a:effectLst>
            <a:softEdge rad="63500"/>
          </a:effectLst>
        </p:spPr>
        <p:txBody>
          <a:bodyPr wrap="square" lIns="274320" tIns="274320" rIns="274320" bIns="36576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ctr">
              <a:spcBef>
                <a:spcPts val="1200"/>
              </a:spcBef>
            </a:pPr>
            <a:r>
              <a:rPr lang="en-US" altLang="en-US" sz="1800" dirty="0" smtClean="0">
                <a:solidFill>
                  <a:schemeClr val="bg2"/>
                </a:solidFill>
                <a:cs typeface="Times New Roman" panose="02020603050405020304" pitchFamily="18" charset="0"/>
              </a:rPr>
              <a:t>There emerges a </a:t>
            </a:r>
            <a:r>
              <a:rPr lang="en-US" altLang="en-US" sz="2000" b="1" u="sng" dirty="0" smtClean="0">
                <a:solidFill>
                  <a:schemeClr val="bg2"/>
                </a:solidFill>
                <a:cs typeface="Times New Roman" panose="02020603050405020304" pitchFamily="18" charset="0"/>
              </a:rPr>
              <a:t>new paradigm</a:t>
            </a:r>
            <a:r>
              <a:rPr lang="en-US" altLang="en-US" sz="1800" dirty="0" smtClean="0">
                <a:solidFill>
                  <a:schemeClr val="bg2"/>
                </a:solidFill>
                <a:cs typeface="Times New Roman" panose="02020603050405020304" pitchFamily="18" charset="0"/>
              </a:rPr>
              <a:t> (</a:t>
            </a:r>
            <a:r>
              <a:rPr lang="en-US" altLang="en-US" sz="1800" i="1" dirty="0" smtClean="0">
                <a:solidFill>
                  <a:schemeClr val="bg2"/>
                </a:solidFill>
                <a:cs typeface="Times New Roman" panose="02020603050405020304" pitchFamily="18" charset="0"/>
              </a:rPr>
              <a:t>new</a:t>
            </a:r>
            <a:r>
              <a:rPr lang="en-US" altLang="en-US" sz="1800" dirty="0" smtClean="0">
                <a:solidFill>
                  <a:schemeClr val="bg2"/>
                </a:solidFill>
                <a:cs typeface="Times New Roman" panose="02020603050405020304" pitchFamily="18" charset="0"/>
              </a:rPr>
              <a:t> to NMR, that is):</a:t>
            </a:r>
          </a:p>
          <a:p>
            <a:pPr algn="ctr">
              <a:spcBef>
                <a:spcPts val="1200"/>
              </a:spcBef>
            </a:pPr>
            <a:r>
              <a:rPr lang="en-US" altLang="en-US" sz="2000" b="1" dirty="0" smtClean="0">
                <a:solidFill>
                  <a:srgbClr val="008000"/>
                </a:solidFill>
                <a:cs typeface="Times New Roman" panose="02020603050405020304" pitchFamily="18" charset="0"/>
              </a:rPr>
              <a:t>Find a marketable application, and your Company will bloom!</a:t>
            </a:r>
            <a:endParaRPr lang="en-US" altLang="en-US" sz="3600" b="1" dirty="0" smtClean="0">
              <a:solidFill>
                <a:srgbClr val="008000"/>
              </a:solidFill>
              <a:cs typeface="Times New Roman" panose="02020603050405020304" pitchFamily="18" charset="0"/>
            </a:endParaRPr>
          </a:p>
          <a:p>
            <a:pPr algn="ctr">
              <a:spcBef>
                <a:spcPts val="600"/>
              </a:spcBef>
            </a:pPr>
            <a:r>
              <a:rPr lang="en-US" altLang="en-US" sz="2000" b="1" dirty="0" smtClean="0">
                <a:solidFill>
                  <a:srgbClr val="FF0000"/>
                </a:solidFill>
                <a:cs typeface="Times New Roman" panose="02020603050405020304" pitchFamily="18" charset="0"/>
              </a:rPr>
              <a:t>Develop just a cute NMR instrument and you will go broke!</a:t>
            </a:r>
          </a:p>
        </p:txBody>
      </p:sp>
      <p:sp>
        <p:nvSpPr>
          <p:cNvPr id="6" name="Text Box 6"/>
          <p:cNvSpPr txBox="1">
            <a:spLocks noChangeArrowheads="1"/>
          </p:cNvSpPr>
          <p:nvPr/>
        </p:nvSpPr>
        <p:spPr bwMode="auto">
          <a:xfrm>
            <a:off x="0" y="6356350"/>
            <a:ext cx="9144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00" noProof="1">
                <a:cs typeface="Times New Roman" panose="02020603050405020304" pitchFamily="18" charset="0"/>
              </a:rPr>
              <a:t>Presented at </a:t>
            </a:r>
            <a:r>
              <a:rPr lang="en-US" altLang="en-US" sz="1400" i="1" noProof="1">
                <a:cs typeface="Times New Roman" panose="02020603050405020304" pitchFamily="18" charset="0"/>
              </a:rPr>
              <a:t>MRPM13</a:t>
            </a:r>
            <a:r>
              <a:rPr lang="en-US" altLang="en-US" sz="1400" noProof="1">
                <a:cs typeface="Times New Roman" panose="02020603050405020304" pitchFamily="18" charset="0"/>
              </a:rPr>
              <a:t>, Bologna, Italy, 4-8 September 2016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327660"/>
            <a:ext cx="9144000" cy="492443"/>
          </a:xfrm>
        </p:spPr>
        <p:txBody>
          <a:bodyPr>
            <a:spAutoFit/>
          </a:bodyPr>
          <a:lstStyle/>
          <a:p>
            <a:r>
              <a:rPr lang="en-GB" altLang="en-US" sz="2600" b="1" dirty="0" smtClean="0">
                <a:solidFill>
                  <a:srgbClr val="FFFF99"/>
                </a:solidFill>
                <a:cs typeface="Times New Roman" panose="02020603050405020304" pitchFamily="18" charset="0"/>
              </a:rPr>
              <a:t>My advice to the table-top guys</a:t>
            </a:r>
            <a:endParaRPr lang="en-GB" altLang="en-US" sz="2600" b="1" noProof="1" smtClean="0">
              <a:solidFill>
                <a:srgbClr val="FFFF99"/>
              </a:solidFill>
              <a:cs typeface="Times New Roman" panose="02020603050405020304" pitchFamily="18" charset="0"/>
            </a:endParaRPr>
          </a:p>
        </p:txBody>
      </p:sp>
      <p:sp>
        <p:nvSpPr>
          <p:cNvPr id="5" name="Text Box 3"/>
          <p:cNvSpPr txBox="1">
            <a:spLocks noChangeArrowheads="1"/>
          </p:cNvSpPr>
          <p:nvPr/>
        </p:nvSpPr>
        <p:spPr bwMode="auto">
          <a:xfrm>
            <a:off x="0" y="1334711"/>
            <a:ext cx="9144000"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2960" rIns="82296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just">
              <a:spcBef>
                <a:spcPts val="1200"/>
              </a:spcBef>
            </a:pPr>
            <a:r>
              <a:rPr lang="en-US" altLang="en-US" sz="1800" dirty="0" smtClean="0">
                <a:solidFill>
                  <a:schemeClr val="tx1"/>
                </a:solidFill>
                <a:cs typeface="Times New Roman" panose="02020603050405020304" pitchFamily="18" charset="0"/>
              </a:rPr>
              <a:t>Forget day-dreaming about producing a cute table-top spectrometer for structural organic chemistry, just because you think that you know how to make it cheap.</a:t>
            </a:r>
          </a:p>
          <a:p>
            <a:pPr algn="just">
              <a:spcBef>
                <a:spcPts val="1200"/>
              </a:spcBef>
            </a:pPr>
            <a:r>
              <a:rPr lang="en-US" altLang="en-US" sz="1800" dirty="0" smtClean="0">
                <a:solidFill>
                  <a:schemeClr val="tx1"/>
                </a:solidFill>
                <a:cs typeface="Times New Roman" panose="02020603050405020304" pitchFamily="18" charset="0"/>
              </a:rPr>
              <a:t>Chemical structure determination is one successful application with 60 years of development and optimization behind it. It is totally unlikely that you can do it better. Besides, chemists are happy with their 300 – 700 MHz instruments, even when rather obsolete. They are perfect for that task! And their cost is NOT an issue (if they tell you so, do not believe it). A detailed knowledge of the market and of its language is an issue, though, and maybe you are not up to it!</a:t>
            </a:r>
          </a:p>
        </p:txBody>
      </p:sp>
      <p:sp>
        <p:nvSpPr>
          <p:cNvPr id="7" name="Text Box 3"/>
          <p:cNvSpPr txBox="1">
            <a:spLocks noChangeArrowheads="1"/>
          </p:cNvSpPr>
          <p:nvPr/>
        </p:nvSpPr>
        <p:spPr bwMode="auto">
          <a:xfrm>
            <a:off x="857250" y="2883317"/>
            <a:ext cx="7429500" cy="1877437"/>
          </a:xfrm>
          <a:prstGeom prst="rect">
            <a:avLst/>
          </a:prstGeom>
          <a:solidFill>
            <a:srgbClr val="FFFFCC"/>
          </a:solidFill>
          <a:ln>
            <a:noFill/>
          </a:ln>
          <a:effectLst>
            <a:softEdge rad="63500"/>
          </a:effectLst>
        </p:spPr>
        <p:txBody>
          <a:bodyPr wrap="square" lIns="274320" tIns="365760" rIns="274320" bIns="457200">
            <a:spAutoFit/>
          </a:bodyPr>
          <a:lstStyle>
            <a:lvl1pPr>
              <a:defRPr sz="3200">
                <a:solidFill>
                  <a:schemeClr val="bg1"/>
                </a:solidFill>
                <a:latin typeface="Times New Roman" panose="02020603050405020304" pitchFamily="18" charset="0"/>
              </a:defRPr>
            </a:lvl1pPr>
            <a:lvl2pPr marL="1028700" indent="-457200">
              <a:defRPr sz="3200">
                <a:solidFill>
                  <a:schemeClr val="bg1"/>
                </a:solidFill>
                <a:latin typeface="Times New Roman" panose="02020603050405020304" pitchFamily="18" charset="0"/>
              </a:defRPr>
            </a:lvl2pPr>
            <a:lvl3pPr marL="1549400" indent="-457200">
              <a:defRPr sz="3200">
                <a:solidFill>
                  <a:schemeClr val="bg1"/>
                </a:solidFill>
                <a:latin typeface="Times New Roman" panose="02020603050405020304" pitchFamily="18" charset="0"/>
              </a:defRPr>
            </a:lvl3pPr>
            <a:lvl4pPr marL="2120900" indent="-457200">
              <a:defRPr sz="3200">
                <a:solidFill>
                  <a:schemeClr val="bg1"/>
                </a:solidFill>
                <a:latin typeface="Times New Roman" panose="02020603050405020304" pitchFamily="18" charset="0"/>
              </a:defRPr>
            </a:lvl4pPr>
            <a:lvl5pPr marL="2692400" indent="-457200">
              <a:defRPr sz="3200">
                <a:solidFill>
                  <a:schemeClr val="bg1"/>
                </a:solidFill>
                <a:latin typeface="Times New Roman" panose="02020603050405020304" pitchFamily="18" charset="0"/>
              </a:defRPr>
            </a:lvl5pPr>
            <a:lvl6pPr marL="3149600" indent="-457200" eaLnBrk="0" fontAlgn="base" hangingPunct="0">
              <a:spcBef>
                <a:spcPct val="0"/>
              </a:spcBef>
              <a:spcAft>
                <a:spcPct val="0"/>
              </a:spcAft>
              <a:defRPr sz="3200">
                <a:solidFill>
                  <a:schemeClr val="bg1"/>
                </a:solidFill>
                <a:latin typeface="Times New Roman" panose="02020603050405020304" pitchFamily="18" charset="0"/>
              </a:defRPr>
            </a:lvl6pPr>
            <a:lvl7pPr marL="3606800" indent="-457200" eaLnBrk="0" fontAlgn="base" hangingPunct="0">
              <a:spcBef>
                <a:spcPct val="0"/>
              </a:spcBef>
              <a:spcAft>
                <a:spcPct val="0"/>
              </a:spcAft>
              <a:defRPr sz="3200">
                <a:solidFill>
                  <a:schemeClr val="bg1"/>
                </a:solidFill>
                <a:latin typeface="Times New Roman" panose="02020603050405020304" pitchFamily="18" charset="0"/>
              </a:defRPr>
            </a:lvl7pPr>
            <a:lvl8pPr marL="4064000" indent="-457200" eaLnBrk="0" fontAlgn="base" hangingPunct="0">
              <a:spcBef>
                <a:spcPct val="0"/>
              </a:spcBef>
              <a:spcAft>
                <a:spcPct val="0"/>
              </a:spcAft>
              <a:defRPr sz="3200">
                <a:solidFill>
                  <a:schemeClr val="bg1"/>
                </a:solidFill>
                <a:latin typeface="Times New Roman" panose="02020603050405020304" pitchFamily="18" charset="0"/>
              </a:defRPr>
            </a:lvl8pPr>
            <a:lvl9pPr marL="4521200" indent="-457200" eaLnBrk="0" fontAlgn="base" hangingPunct="0">
              <a:spcBef>
                <a:spcPct val="0"/>
              </a:spcBef>
              <a:spcAft>
                <a:spcPct val="0"/>
              </a:spcAft>
              <a:defRPr sz="3200">
                <a:solidFill>
                  <a:schemeClr val="bg1"/>
                </a:solidFill>
                <a:latin typeface="Times New Roman" panose="02020603050405020304" pitchFamily="18" charset="0"/>
              </a:defRPr>
            </a:lvl9pPr>
          </a:lstStyle>
          <a:p>
            <a:pPr algn="ctr">
              <a:spcBef>
                <a:spcPts val="1200"/>
              </a:spcBef>
            </a:pPr>
            <a:r>
              <a:rPr lang="en-US" altLang="en-US" sz="1800" dirty="0">
                <a:solidFill>
                  <a:schemeClr val="bg2"/>
                </a:solidFill>
                <a:cs typeface="Times New Roman" panose="02020603050405020304" pitchFamily="18" charset="0"/>
              </a:rPr>
              <a:t>In general, to do a </a:t>
            </a:r>
            <a:r>
              <a:rPr lang="en-US" altLang="en-US" sz="1800" dirty="0" smtClean="0">
                <a:solidFill>
                  <a:schemeClr val="bg2"/>
                </a:solidFill>
                <a:cs typeface="Times New Roman" panose="02020603050405020304" pitchFamily="18" charset="0"/>
              </a:rPr>
              <a:t>job well, one should </a:t>
            </a:r>
            <a:r>
              <a:rPr lang="en-US" altLang="en-US" sz="1800" dirty="0">
                <a:solidFill>
                  <a:schemeClr val="bg2"/>
                </a:solidFill>
                <a:cs typeface="Times New Roman" panose="02020603050405020304" pitchFamily="18" charset="0"/>
              </a:rPr>
              <a:t>use the most fitting </a:t>
            </a:r>
            <a:r>
              <a:rPr lang="en-US" altLang="en-US" sz="1800" dirty="0" smtClean="0">
                <a:solidFill>
                  <a:schemeClr val="bg2"/>
                </a:solidFill>
                <a:cs typeface="Times New Roman" panose="02020603050405020304" pitchFamily="18" charset="0"/>
              </a:rPr>
              <a:t>tools.</a:t>
            </a:r>
          </a:p>
          <a:p>
            <a:pPr algn="ctr">
              <a:spcBef>
                <a:spcPts val="1200"/>
              </a:spcBef>
            </a:pPr>
            <a:r>
              <a:rPr lang="en-US" altLang="en-US" sz="2000" b="1" dirty="0" smtClean="0">
                <a:solidFill>
                  <a:srgbClr val="003300"/>
                </a:solidFill>
                <a:cs typeface="Times New Roman" panose="02020603050405020304" pitchFamily="18" charset="0"/>
              </a:rPr>
              <a:t>In general, </a:t>
            </a:r>
            <a:r>
              <a:rPr lang="en-US" altLang="en-US" sz="2000" b="1" dirty="0">
                <a:solidFill>
                  <a:srgbClr val="003300"/>
                </a:solidFill>
                <a:cs typeface="Times New Roman" panose="02020603050405020304" pitchFamily="18" charset="0"/>
              </a:rPr>
              <a:t>the ideal </a:t>
            </a:r>
            <a:r>
              <a:rPr lang="en-US" altLang="en-US" sz="2000" b="1" dirty="0" smtClean="0">
                <a:solidFill>
                  <a:srgbClr val="003300"/>
                </a:solidFill>
                <a:cs typeface="Times New Roman" panose="02020603050405020304" pitchFamily="18" charset="0"/>
              </a:rPr>
              <a:t>is to </a:t>
            </a:r>
            <a:r>
              <a:rPr lang="en-US" altLang="en-US" sz="2000" b="1" u="sng" dirty="0" smtClean="0">
                <a:solidFill>
                  <a:srgbClr val="003300"/>
                </a:solidFill>
                <a:cs typeface="Times New Roman" panose="02020603050405020304" pitchFamily="18" charset="0"/>
              </a:rPr>
              <a:t>first pinpoint an application</a:t>
            </a:r>
            <a:r>
              <a:rPr lang="en-US" altLang="en-US" sz="2000" b="1" dirty="0" smtClean="0">
                <a:solidFill>
                  <a:srgbClr val="003300"/>
                </a:solidFill>
                <a:cs typeface="Times New Roman" panose="02020603050405020304" pitchFamily="18" charset="0"/>
              </a:rPr>
              <a:t> </a:t>
            </a:r>
            <a:r>
              <a:rPr lang="en-US" altLang="en-US" sz="2000" b="1" dirty="0">
                <a:solidFill>
                  <a:srgbClr val="003300"/>
                </a:solidFill>
                <a:cs typeface="Times New Roman" panose="02020603050405020304" pitchFamily="18" charset="0"/>
              </a:rPr>
              <a:t>and </a:t>
            </a:r>
            <a:r>
              <a:rPr lang="en-US" altLang="en-US" sz="2000" b="1" dirty="0" smtClean="0">
                <a:solidFill>
                  <a:srgbClr val="003300"/>
                </a:solidFill>
                <a:cs typeface="Times New Roman" panose="02020603050405020304" pitchFamily="18" charset="0"/>
              </a:rPr>
              <a:t>then design </a:t>
            </a:r>
            <a:r>
              <a:rPr lang="en-US" altLang="en-US" sz="2000" b="1" dirty="0">
                <a:solidFill>
                  <a:srgbClr val="003300"/>
                </a:solidFill>
                <a:cs typeface="Times New Roman" panose="02020603050405020304" pitchFamily="18" charset="0"/>
              </a:rPr>
              <a:t>the </a:t>
            </a:r>
            <a:r>
              <a:rPr lang="en-US" altLang="en-US" sz="2000" b="1" dirty="0" smtClean="0">
                <a:solidFill>
                  <a:srgbClr val="003300"/>
                </a:solidFill>
                <a:cs typeface="Times New Roman" panose="02020603050405020304" pitchFamily="18" charset="0"/>
              </a:rPr>
              <a:t>best instrument </a:t>
            </a:r>
            <a:r>
              <a:rPr lang="en-US" altLang="en-US" sz="2000" b="1" dirty="0">
                <a:solidFill>
                  <a:srgbClr val="003300"/>
                </a:solidFill>
                <a:cs typeface="Times New Roman" panose="02020603050405020304" pitchFamily="18" charset="0"/>
              </a:rPr>
              <a:t>for </a:t>
            </a:r>
            <a:r>
              <a:rPr lang="en-US" altLang="en-US" sz="2000" b="1" dirty="0" smtClean="0">
                <a:solidFill>
                  <a:srgbClr val="003300"/>
                </a:solidFill>
                <a:cs typeface="Times New Roman" panose="02020603050405020304" pitchFamily="18" charset="0"/>
              </a:rPr>
              <a:t>it, not the other way round.</a:t>
            </a:r>
            <a:endParaRPr lang="en-US" altLang="en-US" sz="2000" b="1" dirty="0">
              <a:solidFill>
                <a:srgbClr val="003300"/>
              </a:solidFill>
              <a:cs typeface="Times New Roman" panose="02020603050405020304" pitchFamily="18" charset="0"/>
            </a:endParaRPr>
          </a:p>
        </p:txBody>
      </p:sp>
      <p:sp>
        <p:nvSpPr>
          <p:cNvPr id="8" name="Text Box 6"/>
          <p:cNvSpPr txBox="1">
            <a:spLocks noChangeArrowheads="1"/>
          </p:cNvSpPr>
          <p:nvPr/>
        </p:nvSpPr>
        <p:spPr bwMode="auto">
          <a:xfrm>
            <a:off x="0" y="6356350"/>
            <a:ext cx="9144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00" noProof="1">
                <a:cs typeface="Times New Roman" panose="02020603050405020304" pitchFamily="18" charset="0"/>
              </a:rPr>
              <a:t>Presented at </a:t>
            </a:r>
            <a:r>
              <a:rPr lang="en-US" altLang="en-US" sz="1400" i="1" noProof="1">
                <a:cs typeface="Times New Roman" panose="02020603050405020304" pitchFamily="18" charset="0"/>
              </a:rPr>
              <a:t>MRPM13</a:t>
            </a:r>
            <a:r>
              <a:rPr lang="en-US" altLang="en-US" sz="1400" noProof="1">
                <a:cs typeface="Times New Roman" panose="02020603050405020304" pitchFamily="18" charset="0"/>
              </a:rPr>
              <a:t>, Bologna, Italy, 4-8 September 2016</a:t>
            </a:r>
          </a:p>
        </p:txBody>
      </p:sp>
    </p:spTree>
    <p:extLst>
      <p:ext uri="{BB962C8B-B14F-4D97-AF65-F5344CB8AC3E}">
        <p14:creationId xmlns:p14="http://schemas.microsoft.com/office/powerpoint/2010/main" val="169201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Impulso">
  <a:themeElements>
    <a:clrScheme name="Custom 21">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66FFFF"/>
      </a:hlink>
      <a:folHlink>
        <a:srgbClr val="FFFF00"/>
      </a:folHlink>
    </a:clrScheme>
    <a:fontScheme name="Impuls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3200" b="0" i="0" u="none" strike="noStrike" cap="none" normalizeH="0" baseline="0" smtClean="0">
            <a:ln>
              <a:noFill/>
            </a:ln>
            <a:solidFill>
              <a:schemeClr val="bg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3200" b="0" i="0" u="none" strike="noStrike" cap="none" normalizeH="0" baseline="0" smtClean="0">
            <a:ln>
              <a:noFill/>
            </a:ln>
            <a:solidFill>
              <a:schemeClr val="bg1"/>
            </a:solidFill>
            <a:effectLst/>
            <a:latin typeface="Times New Roman" panose="02020603050405020304" pitchFamily="18" charset="0"/>
          </a:defRPr>
        </a:defPPr>
      </a:lstStyle>
    </a:lnDef>
  </a:objectDefaults>
  <a:extraClrSchemeLst>
    <a:extraClrScheme>
      <a:clrScheme name="Impulso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C:\Programmi\Microsoft Office\Modelli\Strutture\IMPULSO.POT</Template>
  <TotalTime>11875</TotalTime>
  <Words>1614</Words>
  <Application>Microsoft Office PowerPoint</Application>
  <PresentationFormat>On-screen Show (4:3)</PresentationFormat>
  <Paragraphs>105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vt:lpstr>
      <vt:lpstr>Times New Roman</vt:lpstr>
      <vt:lpstr>Impulso</vt:lpstr>
      <vt:lpstr>Is NMR Stuck? Original title: NMR Technology: Recent history, emerging possibilities and new challenges</vt:lpstr>
      <vt:lpstr>My personal perception is that  there is indeed something WRONG with NMR</vt:lpstr>
      <vt:lpstr>The current state of basic NMR theory</vt:lpstr>
      <vt:lpstr>NMR technology and methodology - once</vt:lpstr>
      <vt:lpstr>NMR technology and methodology - today</vt:lpstr>
      <vt:lpstr>NMR applications and markets</vt:lpstr>
      <vt:lpstr>Current NMR applications and markets</vt:lpstr>
      <vt:lpstr>Early 21st century NMR industry</vt:lpstr>
      <vt:lpstr>My advice to the table-top guys</vt:lpstr>
      <vt:lpstr>NMR- related jobs</vt:lpstr>
      <vt:lpstr>How I am eroding the middle class</vt:lpstr>
      <vt:lpstr>Thank you for your attention and patience</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NMR Technology</dc:title>
  <dc:creator>Stan Sykora</dc:creator>
  <cp:lastModifiedBy>Hello Stan</cp:lastModifiedBy>
  <cp:revision>608</cp:revision>
  <dcterms:created xsi:type="dcterms:W3CDTF">1998-12-03T15:10:01Z</dcterms:created>
  <dcterms:modified xsi:type="dcterms:W3CDTF">2016-11-27T17:07:56Z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